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4" r:id="rId3"/>
    <p:sldId id="264" r:id="rId4"/>
    <p:sldId id="271" r:id="rId5"/>
    <p:sldId id="285" r:id="rId6"/>
    <p:sldId id="265" r:id="rId7"/>
    <p:sldId id="276" r:id="rId8"/>
    <p:sldId id="283" r:id="rId9"/>
    <p:sldId id="282" r:id="rId10"/>
    <p:sldId id="270" r:id="rId11"/>
    <p:sldId id="273" r:id="rId12"/>
    <p:sldId id="279" r:id="rId13"/>
    <p:sldId id="267" r:id="rId14"/>
    <p:sldId id="277" r:id="rId15"/>
    <p:sldId id="266" r:id="rId16"/>
    <p:sldId id="269"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68D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21" autoAdjust="0"/>
    <p:restoredTop sz="67265"/>
  </p:normalViewPr>
  <p:slideViewPr>
    <p:cSldViewPr snapToGrid="0" snapToObjects="1">
      <p:cViewPr>
        <p:scale>
          <a:sx n="75" d="100"/>
          <a:sy n="75" d="100"/>
        </p:scale>
        <p:origin x="576" y="328"/>
      </p:cViewPr>
      <p:guideLst>
        <p:guide orient="horz" pos="2160"/>
        <p:guide pos="3840"/>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81EA8-5B4B-3242-A45C-892C39A1BED7}" type="datetimeFigureOut">
              <a:rPr kumimoji="1" lang="ja-JP" altLang="en-US" smtClean="0"/>
              <a:t>2017/1/31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7D3B8-61B6-5D4D-907D-1314438189F9}" type="slidenum">
              <a:rPr kumimoji="1" lang="ja-JP" altLang="en-US" smtClean="0"/>
              <a:t>‹#›</a:t>
            </a:fld>
            <a:endParaRPr kumimoji="1" lang="ja-JP" altLang="en-US"/>
          </a:p>
        </p:txBody>
      </p:sp>
    </p:spTree>
    <p:extLst>
      <p:ext uri="{BB962C8B-B14F-4D97-AF65-F5344CB8AC3E}">
        <p14:creationId xmlns:p14="http://schemas.microsoft.com/office/powerpoint/2010/main" val="542737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43</a:t>
            </a:r>
            <a:r>
              <a:rPr kumimoji="1" lang="ja-JP" altLang="en-US" dirty="0" smtClean="0"/>
              <a:t>番の松村悠です。</a:t>
            </a:r>
            <a:endParaRPr kumimoji="1" lang="en-US" altLang="ja-JP" dirty="0" smtClean="0"/>
          </a:p>
          <a:p>
            <a:r>
              <a:rPr kumimoji="1" lang="ja-JP" altLang="en-US" dirty="0" smtClean="0"/>
              <a:t>私は、</a:t>
            </a:r>
            <a:r>
              <a:rPr kumimoji="1" lang="en-US" altLang="ja-JP" dirty="0" smtClean="0"/>
              <a:t>Spice-Shelf</a:t>
            </a:r>
            <a:r>
              <a:rPr kumimoji="1" lang="ja-JP" altLang="en-US" dirty="0" smtClean="0"/>
              <a:t>という</a:t>
            </a:r>
            <a:r>
              <a:rPr kumimoji="1" lang="en-US" altLang="ja-JP" dirty="0" err="1" smtClean="0"/>
              <a:t>IoT</a:t>
            </a:r>
            <a:r>
              <a:rPr kumimoji="1" lang="ja-JP" altLang="en-US" dirty="0" smtClean="0"/>
              <a:t>機器とサービスの事業化を検討しております。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1</a:t>
            </a:fld>
            <a:endParaRPr kumimoji="1" lang="ja-JP" altLang="en-US"/>
          </a:p>
        </p:txBody>
      </p:sp>
    </p:spTree>
    <p:extLst>
      <p:ext uri="{BB962C8B-B14F-4D97-AF65-F5344CB8AC3E}">
        <p14:creationId xmlns:p14="http://schemas.microsoft.com/office/powerpoint/2010/main" val="157962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■ストック管理</a:t>
            </a:r>
            <a:r>
              <a:rPr kumimoji="1" lang="en-US" altLang="ja-JP" dirty="0" err="1" smtClean="0"/>
              <a:t>IoT</a:t>
            </a:r>
            <a:r>
              <a:rPr kumimoji="1" lang="ja-JP" altLang="en-US" dirty="0" smtClean="0"/>
              <a:t>で稼ぐためのシナリオ</a:t>
            </a:r>
            <a:r>
              <a:rPr kumimoji="1" lang="en-US" altLang="ja-JP" dirty="0" smtClean="0"/>
              <a:t>(</a:t>
            </a:r>
            <a:r>
              <a:rPr kumimoji="1" lang="ja-JP" altLang="en-US" dirty="0" smtClean="0"/>
              <a:t>デバイス</a:t>
            </a:r>
            <a:r>
              <a:rPr kumimoji="1" lang="en-US" altLang="ja-JP" dirty="0" smtClean="0"/>
              <a:t>)</a:t>
            </a:r>
          </a:p>
          <a:p>
            <a:r>
              <a:rPr kumimoji="1" lang="ja-JP" altLang="en-US" dirty="0" smtClean="0"/>
              <a:t>・センサはあくまでも「ちょい足し」インテリア、</a:t>
            </a:r>
            <a:endParaRPr kumimoji="1" lang="en-US" altLang="ja-JP" dirty="0" smtClean="0"/>
          </a:p>
          <a:p>
            <a:r>
              <a:rPr kumimoji="1" lang="ja-JP" altLang="en-US" dirty="0" smtClean="0"/>
              <a:t>・ユーザーにストレスなく、コースター程度のサイズにする必要がある。</a:t>
            </a:r>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14</a:t>
            </a:fld>
            <a:endParaRPr kumimoji="1" lang="ja-JP" altLang="en-US"/>
          </a:p>
        </p:txBody>
      </p:sp>
    </p:spTree>
    <p:extLst>
      <p:ext uri="{BB962C8B-B14F-4D97-AF65-F5344CB8AC3E}">
        <p14:creationId xmlns:p14="http://schemas.microsoft.com/office/powerpoint/2010/main" val="131731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a:t>
            </a:r>
          </a:p>
          <a:p>
            <a:r>
              <a:rPr kumimoji="1" lang="ja-JP" altLang="en-US" sz="1200" kern="1200" dirty="0" smtClean="0">
                <a:solidFill>
                  <a:schemeClr val="tx1"/>
                </a:solidFill>
                <a:latin typeface="+mn-lt"/>
                <a:ea typeface="+mn-ea"/>
                <a:cs typeface="+mn-cs"/>
              </a:rPr>
              <a:t>さて、みなさん。</a:t>
            </a:r>
          </a:p>
          <a:p>
            <a:r>
              <a:rPr kumimoji="1" lang="ja-JP" altLang="en-US" sz="1200" kern="1200" dirty="0" smtClean="0">
                <a:solidFill>
                  <a:schemeClr val="tx1"/>
                </a:solidFill>
                <a:latin typeface="+mn-lt"/>
                <a:ea typeface="+mn-ea"/>
                <a:cs typeface="+mn-cs"/>
              </a:rPr>
              <a:t>スーパー</a:t>
            </a:r>
            <a:r>
              <a:rPr kumimoji="1" lang="ja-JP" altLang="en-US" sz="1200" kern="1200" dirty="0" smtClean="0">
                <a:solidFill>
                  <a:schemeClr val="tx1"/>
                </a:solidFill>
                <a:latin typeface="+mn-lt"/>
                <a:ea typeface="+mn-ea"/>
                <a:cs typeface="+mn-cs"/>
              </a:rPr>
              <a:t>で買い物</a:t>
            </a:r>
            <a:r>
              <a:rPr kumimoji="1" lang="ja-JP" altLang="en-US" sz="1200" kern="1200" dirty="0" smtClean="0">
                <a:solidFill>
                  <a:schemeClr val="tx1"/>
                </a:solidFill>
                <a:latin typeface="+mn-lt"/>
                <a:ea typeface="+mn-ea"/>
                <a:cs typeface="+mn-cs"/>
              </a:rPr>
              <a:t>しているとき</a:t>
            </a:r>
            <a:r>
              <a:rPr kumimoji="1" lang="ja-JP" altLang="en-US" sz="1200" kern="1200" dirty="0" smtClean="0">
                <a:solidFill>
                  <a:schemeClr val="tx1"/>
                </a:solidFill>
                <a:latin typeface="+mn-lt"/>
                <a:ea typeface="+mn-ea"/>
                <a:cs typeface="+mn-cs"/>
              </a:rPr>
              <a:t>、食材を選んでいるとき、家</a:t>
            </a:r>
            <a:r>
              <a:rPr kumimoji="1" lang="ja-JP" altLang="en-US" sz="1200" kern="1200" dirty="0" smtClean="0">
                <a:solidFill>
                  <a:schemeClr val="tx1"/>
                </a:solidFill>
                <a:latin typeface="+mn-lt"/>
                <a:ea typeface="+mn-ea"/>
                <a:cs typeface="+mn-cs"/>
              </a:rPr>
              <a:t>の醤油って残ってたかなぁ</a:t>
            </a:r>
            <a:r>
              <a:rPr kumimoji="1" lang="ja-JP" altLang="en-US" sz="1200" kern="1200" dirty="0" smtClean="0">
                <a:solidFill>
                  <a:schemeClr val="tx1"/>
                </a:solidFill>
                <a:latin typeface="+mn-lt"/>
                <a:ea typeface="+mn-ea"/>
                <a:cs typeface="+mn-cs"/>
              </a:rPr>
              <a:t>、</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この料理に使うごま油、まだあったかなぁと思い出せないという時はありませんか？</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effectLst/>
                <a:latin typeface="+mn-lt"/>
                <a:ea typeface="+mn-ea"/>
                <a:cs typeface="+mn-cs"/>
              </a:rPr>
              <a:t>調味料</a:t>
            </a:r>
            <a:r>
              <a:rPr kumimoji="1" lang="ja-JP" altLang="en-US" sz="1200" kern="1200" dirty="0" smtClean="0">
                <a:solidFill>
                  <a:schemeClr val="tx1"/>
                </a:solidFill>
                <a:effectLst/>
                <a:latin typeface="+mn-lt"/>
                <a:ea typeface="+mn-ea"/>
                <a:cs typeface="+mn-cs"/>
              </a:rPr>
              <a:t>は一度購入してから使い切るまで が長い商品なので、今、家の調味料がどれくらいあるのか覚えて</a:t>
            </a:r>
            <a:r>
              <a:rPr kumimoji="1" lang="ja-JP" altLang="en-US" sz="1200" kern="1200" dirty="0" smtClean="0">
                <a:solidFill>
                  <a:schemeClr val="tx1"/>
                </a:solidFill>
                <a:effectLst/>
                <a:latin typeface="+mn-lt"/>
                <a:ea typeface="+mn-ea"/>
                <a:cs typeface="+mn-cs"/>
              </a:rPr>
              <a:t>いないことがあると思います。</a:t>
            </a:r>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私は</a:t>
            </a:r>
            <a:r>
              <a:rPr kumimoji="1" lang="ja-JP" altLang="en-US" sz="1200" kern="1200" dirty="0" smtClean="0">
                <a:solidFill>
                  <a:schemeClr val="tx1"/>
                </a:solidFill>
                <a:latin typeface="+mn-lt"/>
                <a:ea typeface="+mn-ea"/>
                <a:cs typeface="+mn-cs"/>
              </a:rPr>
              <a:t>、こうしたスーパー</a:t>
            </a:r>
            <a:r>
              <a:rPr kumimoji="1" lang="ja-JP" altLang="en-US" sz="1200" kern="1200" dirty="0" smtClean="0">
                <a:solidFill>
                  <a:schemeClr val="tx1"/>
                </a:solidFill>
                <a:latin typeface="+mn-lt"/>
                <a:ea typeface="+mn-ea"/>
                <a:cs typeface="+mn-cs"/>
              </a:rPr>
              <a:t>での</a:t>
            </a:r>
            <a:r>
              <a:rPr kumimoji="1" lang="ja-JP" altLang="en-US" sz="1200" kern="1200" dirty="0" smtClean="0">
                <a:solidFill>
                  <a:schemeClr val="tx1"/>
                </a:solidFill>
                <a:latin typeface="+mn-lt"/>
                <a:ea typeface="+mn-ea"/>
                <a:cs typeface="+mn-cs"/>
              </a:rPr>
              <a:t>「あれっ」に答える</a:t>
            </a:r>
            <a:r>
              <a:rPr kumimoji="1" lang="ja-JP" altLang="en-US" sz="1200" kern="1200" dirty="0" smtClean="0">
                <a:solidFill>
                  <a:schemeClr val="tx1"/>
                </a:solidFill>
                <a:latin typeface="+mn-lt"/>
                <a:ea typeface="+mn-ea"/>
                <a:cs typeface="+mn-cs"/>
              </a:rPr>
              <a:t>サービスを提案します。</a:t>
            </a:r>
            <a:endParaRPr kumimoji="1" lang="ja-JP" altLang="en-US"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2</a:t>
            </a:fld>
            <a:endParaRPr kumimoji="1" lang="ja-JP" altLang="en-US"/>
          </a:p>
        </p:txBody>
      </p:sp>
    </p:spTree>
    <p:extLst>
      <p:ext uri="{BB962C8B-B14F-4D97-AF65-F5344CB8AC3E}">
        <p14:creationId xmlns:p14="http://schemas.microsoft.com/office/powerpoint/2010/main" val="138355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サービスのコンセプトですが、</a:t>
            </a:r>
            <a:endParaRPr kumimoji="1" lang="en-US" altLang="ja-JP" sz="1200" kern="1200" dirty="0" smtClean="0">
              <a:solidFill>
                <a:schemeClr val="tx1"/>
              </a:solidFill>
              <a:latin typeface="+mn-lt"/>
              <a:ea typeface="+mn-ea"/>
              <a:cs typeface="+mn-cs"/>
            </a:endParaRPr>
          </a:p>
          <a:p>
            <a:pPr marL="457200" marR="0" lvl="0" indent="-457200" algn="l" defTabSz="914400" rtl="0" eaLnBrk="1" fontAlgn="auto" latinLnBrk="0" hangingPunct="1">
              <a:lnSpc>
                <a:spcPct val="90000"/>
              </a:lnSpc>
              <a:spcBef>
                <a:spcPts val="1000"/>
              </a:spcBef>
              <a:spcAft>
                <a:spcPts val="0"/>
              </a:spcAft>
              <a:buClrTx/>
              <a:buSzTx/>
              <a:buFont typeface="Arial"/>
              <a:buNone/>
              <a:tabLst/>
              <a:defRPr/>
            </a:pPr>
            <a:r>
              <a:rPr kumimoji="1" lang="ja-JP" alt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・外出先</a:t>
            </a:r>
            <a:r>
              <a:rPr lang="ja-JP" altLang="en-US" sz="1200" b="1" dirty="0" smtClean="0">
                <a:solidFill>
                  <a:schemeClr val="tx1">
                    <a:lumMod val="65000"/>
                    <a:lumOff val="35000"/>
                  </a:schemeClr>
                </a:solidFill>
              </a:rPr>
              <a:t>から</a:t>
            </a:r>
            <a:r>
              <a:rPr kumimoji="1" lang="ja-JP" alt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自宅の調味料の残量がわかるサービスです</a:t>
            </a:r>
          </a:p>
          <a:p>
            <a:pPr marL="457200" marR="0" lvl="0" indent="-457200" algn="l" defTabSz="914400" rtl="0" eaLnBrk="1" fontAlgn="auto" latinLnBrk="0" hangingPunct="1">
              <a:lnSpc>
                <a:spcPct val="90000"/>
              </a:lnSpc>
              <a:spcBef>
                <a:spcPts val="1000"/>
              </a:spcBef>
              <a:spcAft>
                <a:spcPts val="0"/>
              </a:spcAft>
              <a:buClrTx/>
              <a:buSzTx/>
              <a:buFont typeface="Arial"/>
              <a:buNone/>
              <a:tabLst/>
              <a:defRPr/>
            </a:pPr>
            <a:r>
              <a:rPr kumimoji="1" lang="ja-JP" alt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a:t>
            </a:r>
            <a:r>
              <a:rPr lang="ja-JP" altLang="en-US" sz="1200" b="1" dirty="0" smtClean="0">
                <a:solidFill>
                  <a:schemeClr val="tx1">
                    <a:lumMod val="65000"/>
                    <a:lumOff val="35000"/>
                  </a:schemeClr>
                </a:solidFill>
              </a:rPr>
              <a:t>自宅の</a:t>
            </a:r>
            <a:r>
              <a:rPr kumimoji="1" lang="en-US" altLang="ja-JP" sz="1200" b="1" i="0" u="none" strike="noStrike" kern="1200" cap="none" spc="0" normalizeH="0" baseline="0" noProof="0" dirty="0" err="1" smtClean="0">
                <a:ln>
                  <a:noFill/>
                </a:ln>
                <a:solidFill>
                  <a:schemeClr val="tx1">
                    <a:lumMod val="65000"/>
                    <a:lumOff val="35000"/>
                  </a:schemeClr>
                </a:solidFill>
                <a:effectLst/>
                <a:uLnTx/>
                <a:uFillTx/>
                <a:latin typeface="+mn-lt"/>
                <a:ea typeface="+mn-ea"/>
                <a:cs typeface="+mn-cs"/>
              </a:rPr>
              <a:t>IoT</a:t>
            </a:r>
            <a:r>
              <a:rPr kumimoji="1" lang="ja-JP" alt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調味料棚</a:t>
            </a:r>
            <a:r>
              <a:rPr kumimoji="1" lang="en-US" altLang="ja-JP"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(Spice-Shelf)</a:t>
            </a:r>
            <a:r>
              <a:rPr kumimoji="1" lang="ja-JP" alt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に調味料を置いておけば、スマホから残量をチェックできます</a:t>
            </a:r>
          </a:p>
          <a:p>
            <a:r>
              <a:rPr kumimoji="1" lang="ja-JP" altLang="en-US" sz="1200" kern="1200" dirty="0" smtClean="0">
                <a:solidFill>
                  <a:schemeClr val="tx1"/>
                </a:solidFill>
                <a:latin typeface="+mn-lt"/>
                <a:ea typeface="+mn-ea"/>
                <a:cs typeface="+mn-cs"/>
              </a:rPr>
              <a:t>・また、</a:t>
            </a:r>
            <a:r>
              <a:rPr kumimoji="1" lang="en-US" altLang="ja-JP" sz="1200" kern="1200" dirty="0" smtClean="0">
                <a:solidFill>
                  <a:schemeClr val="tx1"/>
                </a:solidFill>
                <a:latin typeface="+mn-lt"/>
                <a:ea typeface="+mn-ea"/>
                <a:cs typeface="+mn-cs"/>
              </a:rPr>
              <a:t>LINE</a:t>
            </a:r>
            <a:r>
              <a:rPr kumimoji="1" lang="ja-JP" altLang="en-US" sz="1200" kern="1200" dirty="0" smtClean="0">
                <a:solidFill>
                  <a:schemeClr val="tx1"/>
                </a:solidFill>
                <a:latin typeface="+mn-lt"/>
                <a:ea typeface="+mn-ea"/>
                <a:cs typeface="+mn-cs"/>
              </a:rPr>
              <a:t>アカウントを使った通知機能も実装しました。</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早速ですが、デモ映像をご覧ください。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3</a:t>
            </a:fld>
            <a:endParaRPr kumimoji="1" lang="ja-JP" altLang="en-US"/>
          </a:p>
        </p:txBody>
      </p:sp>
    </p:spTree>
    <p:extLst>
      <p:ext uri="{BB962C8B-B14F-4D97-AF65-F5344CB8AC3E}">
        <p14:creationId xmlns:p14="http://schemas.microsoft.com/office/powerpoint/2010/main" val="142404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■デモ映像</a:t>
            </a:r>
          </a:p>
          <a:p>
            <a:r>
              <a:rPr kumimoji="1" lang="ja-JP" altLang="en-US" sz="1200" kern="1200" dirty="0" smtClean="0">
                <a:solidFill>
                  <a:schemeClr val="tx1"/>
                </a:solidFill>
                <a:latin typeface="+mn-lt"/>
                <a:ea typeface="+mn-ea"/>
                <a:cs typeface="+mn-cs"/>
              </a:rPr>
              <a:t>・こちらが</a:t>
            </a:r>
            <a:r>
              <a:rPr kumimoji="1" lang="en-US" altLang="ja-JP" sz="1200" kern="1200" dirty="0" smtClean="0">
                <a:solidFill>
                  <a:schemeClr val="tx1"/>
                </a:solidFill>
                <a:latin typeface="+mn-lt"/>
                <a:ea typeface="+mn-ea"/>
                <a:cs typeface="+mn-cs"/>
              </a:rPr>
              <a:t>WEB</a:t>
            </a:r>
            <a:r>
              <a:rPr kumimoji="1" lang="ja-JP" altLang="en-US" sz="1200" kern="1200" dirty="0" smtClean="0">
                <a:solidFill>
                  <a:schemeClr val="tx1"/>
                </a:solidFill>
                <a:latin typeface="+mn-lt"/>
                <a:ea typeface="+mn-ea"/>
                <a:cs typeface="+mn-cs"/>
              </a:rPr>
              <a:t>サービスになります。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自分の設定した調味料の一覧がみれます。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調味料をタップすると、残量がみれます。</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・こちらが試作機になります。　</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この棚に設置した調味料の重量がサーバに通知されます。</a:t>
            </a:r>
          </a:p>
          <a:p>
            <a:r>
              <a:rPr kumimoji="1" lang="ja-JP" altLang="en-US" sz="1200" kern="1200" dirty="0" smtClean="0">
                <a:solidFill>
                  <a:schemeClr val="tx1"/>
                </a:solidFill>
                <a:latin typeface="+mn-lt"/>
                <a:ea typeface="+mn-ea"/>
                <a:cs typeface="+mn-cs"/>
              </a:rPr>
              <a:t>・サラダを作るのに使います。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・使い終わったら、元の場所に直せば、使用後の値がサーバに送信されます。</a:t>
            </a: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・残量が減ったことが確認できます。</a:t>
            </a: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4</a:t>
            </a:fld>
            <a:endParaRPr kumimoji="1" lang="ja-JP" altLang="en-US"/>
          </a:p>
        </p:txBody>
      </p:sp>
    </p:spTree>
    <p:extLst>
      <p:ext uri="{BB962C8B-B14F-4D97-AF65-F5344CB8AC3E}">
        <p14:creationId xmlns:p14="http://schemas.microsoft.com/office/powerpoint/2010/main" val="501033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smtClean="0"/>
              <a:t>LINE</a:t>
            </a:r>
            <a:r>
              <a:rPr kumimoji="1" lang="ja-JP" altLang="en-US" dirty="0" smtClean="0"/>
              <a:t>アカウント</a:t>
            </a:r>
            <a:r>
              <a:rPr kumimoji="1" lang="ja-JP" altLang="en-US" dirty="0" smtClean="0"/>
              <a:t>もつくりました。</a:t>
            </a:r>
            <a:endParaRPr kumimoji="1" lang="en-US" altLang="ja-JP" dirty="0" smtClean="0"/>
          </a:p>
          <a:p>
            <a:r>
              <a:rPr kumimoji="1" lang="ja-JP" altLang="en-US" dirty="0" smtClean="0"/>
              <a:t>（ボタンを押す）</a:t>
            </a:r>
            <a:endParaRPr kumimoji="1" lang="en-US" altLang="ja-JP" dirty="0" smtClean="0"/>
          </a:p>
          <a:p>
            <a:r>
              <a:rPr kumimoji="1" lang="ja-JP" altLang="en-US" dirty="0" smtClean="0"/>
              <a:t>これは、</a:t>
            </a:r>
            <a:r>
              <a:rPr kumimoji="1" lang="ja-JP" altLang="en-US" dirty="0" smtClean="0"/>
              <a:t>スーパーで特売商品を見つけたとき、ついつい買って</a:t>
            </a:r>
            <a:r>
              <a:rPr kumimoji="1" lang="ja-JP" altLang="en-US" dirty="0" smtClean="0"/>
              <a:t>しまう方に向けた機能です。</a:t>
            </a:r>
            <a:endParaRPr kumimoji="1" lang="en-US" altLang="ja-JP" dirty="0" smtClean="0"/>
          </a:p>
          <a:p>
            <a:endParaRPr kumimoji="1" lang="en-US" altLang="ja-JP" dirty="0" smtClean="0"/>
          </a:p>
          <a:p>
            <a:r>
              <a:rPr kumimoji="1" lang="ja-JP" altLang="en-US" dirty="0" smtClean="0"/>
              <a:t>調味料の名前を入力します。</a:t>
            </a:r>
            <a:endParaRPr kumimoji="1" lang="en-US" altLang="ja-JP" dirty="0" smtClean="0"/>
          </a:p>
          <a:p>
            <a:endParaRPr kumimoji="1" lang="en-US" altLang="ja-JP" dirty="0" smtClean="0"/>
          </a:p>
          <a:p>
            <a:r>
              <a:rPr kumimoji="1" lang="ja-JP" altLang="en-US" dirty="0" smtClean="0"/>
              <a:t>そうすると、残量と</a:t>
            </a:r>
            <a:r>
              <a:rPr kumimoji="1" lang="en-US" altLang="ja-JP" dirty="0" smtClean="0"/>
              <a:t>EC</a:t>
            </a:r>
            <a:r>
              <a:rPr kumimoji="1" lang="ja-JP" altLang="en-US" dirty="0" smtClean="0"/>
              <a:t>サイトへのリンクが返ってきます。</a:t>
            </a:r>
            <a:endParaRPr kumimoji="1" lang="en-US" altLang="ja-JP" dirty="0" smtClean="0"/>
          </a:p>
          <a:p>
            <a:endParaRPr kumimoji="1" lang="en-US" altLang="ja-JP" dirty="0" smtClean="0"/>
          </a:p>
          <a:p>
            <a:r>
              <a:rPr kumimoji="1" lang="ja-JP" altLang="en-US" dirty="0" smtClean="0"/>
              <a:t>これにより、リアル店舗と</a:t>
            </a:r>
            <a:r>
              <a:rPr kumimoji="1" lang="en-US" altLang="ja-JP" dirty="0" smtClean="0"/>
              <a:t>EC</a:t>
            </a:r>
            <a:r>
              <a:rPr kumimoji="1" lang="ja-JP" altLang="en-US" dirty="0" smtClean="0"/>
              <a:t>サイトの価格が簡単に比較できますし、状況に</a:t>
            </a:r>
            <a:r>
              <a:rPr kumimoji="1" lang="ja-JP" altLang="en-US" smtClean="0"/>
              <a:t>応じて適切な判断ができるようになります。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5</a:t>
            </a:fld>
            <a:endParaRPr kumimoji="1" lang="ja-JP" altLang="en-US"/>
          </a:p>
        </p:txBody>
      </p:sp>
    </p:spTree>
    <p:extLst>
      <p:ext uri="{BB962C8B-B14F-4D97-AF65-F5344CB8AC3E}">
        <p14:creationId xmlns:p14="http://schemas.microsoft.com/office/powerpoint/2010/main" val="1919942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各サービスの役割をおさらいします。</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大きく３つありまして、</a:t>
            </a:r>
            <a:endParaRPr kumimoji="1" lang="en-US" altLang="ja-JP" sz="1200" kern="1200" dirty="0" smtClean="0">
              <a:solidFill>
                <a:schemeClr val="tx1"/>
              </a:solidFill>
              <a:latin typeface="+mn-lt"/>
              <a:ea typeface="+mn-ea"/>
              <a:cs typeface="+mn-cs"/>
            </a:endParaRPr>
          </a:p>
          <a:p>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a:t>
            </a:r>
            <a:r>
              <a:rPr kumimoji="1" lang="en-US" altLang="ja-JP" sz="1200" kern="1200" dirty="0" err="1" smtClean="0">
                <a:solidFill>
                  <a:schemeClr val="tx1"/>
                </a:solidFill>
                <a:latin typeface="+mn-lt"/>
                <a:ea typeface="+mn-ea"/>
                <a:cs typeface="+mn-cs"/>
              </a:rPr>
              <a:t>IoT</a:t>
            </a:r>
            <a:r>
              <a:rPr kumimoji="1" lang="ja-JP" altLang="en-US" sz="1200" kern="1200" dirty="0" smtClean="0">
                <a:solidFill>
                  <a:schemeClr val="tx1"/>
                </a:solidFill>
                <a:latin typeface="+mn-lt"/>
                <a:ea typeface="+mn-ea"/>
                <a:cs typeface="+mn-cs"/>
              </a:rPr>
              <a:t>調味料棚は、重量のセンシングを行います。</a:t>
            </a:r>
          </a:p>
          <a:p>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WEB</a:t>
            </a:r>
            <a:r>
              <a:rPr kumimoji="1" lang="ja-JP" altLang="en-US" sz="1200" kern="1200" dirty="0" smtClean="0">
                <a:solidFill>
                  <a:schemeClr val="tx1"/>
                </a:solidFill>
                <a:latin typeface="+mn-lt"/>
                <a:ea typeface="+mn-ea"/>
                <a:cs typeface="+mn-cs"/>
              </a:rPr>
              <a:t>サービスは、サーバに通知された値を取得し、現在の残量を計算して表示する機能を実施しました。</a:t>
            </a:r>
          </a:p>
          <a:p>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line</a:t>
            </a:r>
            <a:r>
              <a:rPr kumimoji="1" lang="ja-JP" altLang="en-US" sz="1200" kern="1200" dirty="0" smtClean="0">
                <a:solidFill>
                  <a:schemeClr val="tx1"/>
                </a:solidFill>
                <a:latin typeface="+mn-lt"/>
                <a:ea typeface="+mn-ea"/>
                <a:cs typeface="+mn-cs"/>
              </a:rPr>
              <a:t>アカウントは、</a:t>
            </a:r>
            <a:r>
              <a:rPr kumimoji="1" lang="en-US" altLang="ja-JP" sz="1200" kern="1200" dirty="0" smtClean="0">
                <a:solidFill>
                  <a:schemeClr val="tx1"/>
                </a:solidFill>
                <a:latin typeface="+mn-lt"/>
                <a:ea typeface="+mn-ea"/>
                <a:cs typeface="+mn-cs"/>
              </a:rPr>
              <a:t>Line messaging </a:t>
            </a:r>
            <a:r>
              <a:rPr kumimoji="1" lang="en-US" altLang="ja-JP" sz="1200" kern="1200" dirty="0" err="1" smtClean="0">
                <a:solidFill>
                  <a:schemeClr val="tx1"/>
                </a:solidFill>
                <a:latin typeface="+mn-lt"/>
                <a:ea typeface="+mn-ea"/>
                <a:cs typeface="+mn-cs"/>
              </a:rPr>
              <a:t>api</a:t>
            </a:r>
            <a:r>
              <a:rPr kumimoji="1" lang="ja-JP" altLang="en-US" sz="1200" kern="1200" dirty="0" smtClean="0">
                <a:solidFill>
                  <a:schemeClr val="tx1"/>
                </a:solidFill>
                <a:latin typeface="+mn-lt"/>
                <a:ea typeface="+mn-ea"/>
                <a:cs typeface="+mn-cs"/>
              </a:rPr>
              <a:t>を活用し、残量通知と、関連商品サイトのリンクを通知してくれる機能を実装しました。</a:t>
            </a: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単純な技術の集合体で</a:t>
            </a:r>
            <a:r>
              <a:rPr kumimoji="1" lang="ja-JP" altLang="en-US" sz="1200" kern="1200" dirty="0" smtClean="0">
                <a:solidFill>
                  <a:schemeClr val="tx1"/>
                </a:solidFill>
                <a:latin typeface="+mn-lt"/>
                <a:ea typeface="+mn-ea"/>
                <a:cs typeface="+mn-cs"/>
              </a:rPr>
              <a:t>、シンプル</a:t>
            </a:r>
            <a:r>
              <a:rPr kumimoji="1" lang="ja-JP" altLang="en-US" sz="1200" kern="1200" dirty="0" smtClean="0">
                <a:solidFill>
                  <a:schemeClr val="tx1"/>
                </a:solidFill>
                <a:latin typeface="+mn-lt"/>
                <a:ea typeface="+mn-ea"/>
                <a:cs typeface="+mn-cs"/>
              </a:rPr>
              <a:t>に通知したい、と思っております。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7C07D3B8-61B6-5D4D-907D-1314438189F9}" type="slidenum">
              <a:rPr kumimoji="1" lang="ja-JP" altLang="en-US" smtClean="0"/>
              <a:t>6</a:t>
            </a:fld>
            <a:endParaRPr kumimoji="1" lang="ja-JP" altLang="en-US"/>
          </a:p>
        </p:txBody>
      </p:sp>
    </p:spTree>
    <p:extLst>
      <p:ext uri="{BB962C8B-B14F-4D97-AF65-F5344CB8AC3E}">
        <p14:creationId xmlns:p14="http://schemas.microsoft.com/office/powerpoint/2010/main" val="56614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■提供価値</a:t>
            </a:r>
          </a:p>
          <a:p>
            <a:r>
              <a:rPr kumimoji="1" lang="ja-JP" altLang="en-US" sz="1200" kern="1200" dirty="0" smtClean="0">
                <a:solidFill>
                  <a:schemeClr val="tx1"/>
                </a:solidFill>
                <a:latin typeface="+mn-lt"/>
                <a:ea typeface="+mn-ea"/>
                <a:cs typeface="+mn-cs"/>
              </a:rPr>
              <a:t>・このサービスで</a:t>
            </a:r>
            <a:r>
              <a:rPr kumimoji="1" lang="ja-JP" altLang="en-US" sz="1200" kern="1200" dirty="0" smtClean="0">
                <a:solidFill>
                  <a:schemeClr val="tx1"/>
                </a:solidFill>
                <a:latin typeface="+mn-lt"/>
                <a:ea typeface="+mn-ea"/>
                <a:cs typeface="+mn-cs"/>
              </a:rPr>
              <a:t>提供したい価値としては「シンプルな残量通知で、リアル店舗</a:t>
            </a:r>
            <a:r>
              <a:rPr kumimoji="1" lang="ja-JP" altLang="en-US" sz="1200" kern="1200" dirty="0" smtClean="0">
                <a:solidFill>
                  <a:schemeClr val="tx1"/>
                </a:solidFill>
                <a:latin typeface="+mn-lt"/>
                <a:ea typeface="+mn-ea"/>
                <a:cs typeface="+mn-cs"/>
              </a:rPr>
              <a:t>での「</a:t>
            </a:r>
            <a:r>
              <a:rPr kumimoji="1" lang="ja-JP" altLang="en-US" sz="1200" kern="1200" dirty="0" smtClean="0">
                <a:solidFill>
                  <a:schemeClr val="tx1"/>
                </a:solidFill>
                <a:latin typeface="+mn-lt"/>
                <a:ea typeface="+mn-ea"/>
                <a:cs typeface="+mn-cs"/>
              </a:rPr>
              <a:t>買う瞬間」を助ける」ということです。</a:t>
            </a:r>
          </a:p>
          <a:p>
            <a:r>
              <a:rPr kumimoji="1" lang="ja-JP" altLang="en-US" sz="1200" kern="1200" dirty="0" smtClean="0">
                <a:solidFill>
                  <a:schemeClr val="tx1"/>
                </a:solidFill>
                <a:latin typeface="+mn-lt"/>
                <a:ea typeface="+mn-ea"/>
                <a:cs typeface="+mn-cs"/>
              </a:rPr>
              <a:t>　</a:t>
            </a:r>
            <a:r>
              <a:rPr kumimoji="1" lang="ja-JP" altLang="en-US" sz="1200" kern="1200" dirty="0" smtClean="0">
                <a:solidFill>
                  <a:schemeClr val="tx1"/>
                </a:solidFill>
                <a:latin typeface="+mn-lt"/>
                <a:ea typeface="+mn-ea"/>
                <a:cs typeface="+mn-cs"/>
              </a:rPr>
              <a:t>自宅内</a:t>
            </a:r>
            <a:r>
              <a:rPr kumimoji="1" lang="ja-JP" altLang="en-US" sz="1200" kern="1200" dirty="0" smtClean="0">
                <a:solidFill>
                  <a:schemeClr val="tx1"/>
                </a:solidFill>
                <a:latin typeface="+mn-lt"/>
                <a:ea typeface="+mn-ea"/>
                <a:cs typeface="+mn-cs"/>
              </a:rPr>
              <a:t>のストック管理</a:t>
            </a:r>
            <a:r>
              <a:rPr kumimoji="1" lang="en-US" altLang="ja-JP" sz="1200" kern="1200" dirty="0" smtClean="0">
                <a:solidFill>
                  <a:schemeClr val="tx1"/>
                </a:solidFill>
                <a:latin typeface="+mn-lt"/>
                <a:ea typeface="+mn-ea"/>
                <a:cs typeface="+mn-cs"/>
              </a:rPr>
              <a:t>/</a:t>
            </a:r>
            <a:r>
              <a:rPr kumimoji="1" lang="ja-JP" altLang="en-US" sz="1200" kern="1200" dirty="0" smtClean="0">
                <a:solidFill>
                  <a:schemeClr val="tx1"/>
                </a:solidFill>
                <a:latin typeface="+mn-lt"/>
                <a:ea typeface="+mn-ea"/>
                <a:cs typeface="+mn-cs"/>
              </a:rPr>
              <a:t>自動発注デバイスは世の中にトレンドとなりつつあります。</a:t>
            </a:r>
          </a:p>
          <a:p>
            <a:r>
              <a:rPr kumimoji="1" lang="ja-JP" altLang="en-US" sz="1200" kern="1200" dirty="0" smtClean="0">
                <a:solidFill>
                  <a:schemeClr val="tx1"/>
                </a:solidFill>
                <a:latin typeface="+mn-lt"/>
                <a:ea typeface="+mn-ea"/>
                <a:cs typeface="+mn-cs"/>
              </a:rPr>
              <a:t>　自動発注に特化した</a:t>
            </a:r>
            <a:r>
              <a:rPr kumimoji="1" lang="en-US" altLang="ja-JP" sz="1200" kern="1200" dirty="0" err="1" smtClean="0">
                <a:solidFill>
                  <a:schemeClr val="tx1"/>
                </a:solidFill>
                <a:latin typeface="+mn-lt"/>
                <a:ea typeface="+mn-ea"/>
                <a:cs typeface="+mn-cs"/>
              </a:rPr>
              <a:t>AmazonDash</a:t>
            </a:r>
            <a:r>
              <a:rPr kumimoji="1" lang="ja-JP" altLang="en-US" sz="1200" kern="1200" dirty="0" smtClean="0">
                <a:solidFill>
                  <a:schemeClr val="tx1"/>
                </a:solidFill>
                <a:latin typeface="+mn-lt"/>
                <a:ea typeface="+mn-ea"/>
                <a:cs typeface="+mn-cs"/>
              </a:rPr>
              <a:t>ボタンや</a:t>
            </a:r>
            <a:r>
              <a:rPr kumimoji="1" lang="ja-JP" altLang="en-US" sz="1200" kern="1200" dirty="0" smtClean="0">
                <a:solidFill>
                  <a:schemeClr val="tx1"/>
                </a:solidFill>
                <a:latin typeface="+mn-lt"/>
                <a:ea typeface="+mn-ea"/>
                <a:cs typeface="+mn-cs"/>
              </a:rPr>
              <a:t>、冷蔵庫内にカメラを搭載した「</a:t>
            </a:r>
            <a:r>
              <a:rPr kumimoji="1" lang="ja-JP" altLang="en-US" sz="1200" kern="1200" dirty="0" smtClean="0">
                <a:solidFill>
                  <a:schemeClr val="tx1"/>
                </a:solidFill>
                <a:latin typeface="+mn-lt"/>
                <a:ea typeface="+mn-ea"/>
                <a:cs typeface="+mn-cs"/>
              </a:rPr>
              <a:t>スマート冷蔵庫</a:t>
            </a:r>
            <a:r>
              <a:rPr kumimoji="1" lang="ja-JP" altLang="en-US" sz="1200" kern="1200" dirty="0" smtClean="0">
                <a:solidFill>
                  <a:schemeClr val="tx1"/>
                </a:solidFill>
                <a:latin typeface="+mn-lt"/>
                <a:ea typeface="+mn-ea"/>
                <a:cs typeface="+mn-cs"/>
              </a:rPr>
              <a:t>」が</a:t>
            </a:r>
            <a:r>
              <a:rPr kumimoji="1" lang="en-US" altLang="ja-JP" sz="1200" kern="1200" dirty="0" smtClean="0">
                <a:solidFill>
                  <a:schemeClr val="tx1"/>
                </a:solidFill>
                <a:latin typeface="+mn-lt"/>
                <a:ea typeface="+mn-ea"/>
                <a:cs typeface="+mn-cs"/>
              </a:rPr>
              <a:t>LG</a:t>
            </a:r>
            <a:r>
              <a:rPr kumimoji="1" lang="ja-JP" altLang="en-US" sz="1200" kern="1200" dirty="0" smtClean="0">
                <a:solidFill>
                  <a:schemeClr val="tx1"/>
                </a:solidFill>
                <a:latin typeface="+mn-lt"/>
                <a:ea typeface="+mn-ea"/>
                <a:cs typeface="+mn-cs"/>
              </a:rPr>
              <a:t>やサムスン電子が発表されています。</a:t>
            </a:r>
          </a:p>
          <a:p>
            <a:r>
              <a:rPr kumimoji="1" lang="ja-JP" altLang="en-US" sz="1200" kern="1200" dirty="0" smtClean="0">
                <a:solidFill>
                  <a:schemeClr val="tx1"/>
                </a:solidFill>
                <a:latin typeface="+mn-lt"/>
                <a:ea typeface="+mn-ea"/>
                <a:cs typeface="+mn-cs"/>
              </a:rPr>
              <a:t>　これらのデバイスは自動発注やショッピングリスト管理等、様々なことができますが、</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私はリアル店舗で買い物中に残量通知ができる機能のみに絞って、サービスを展開することで「シンプルな価値」を届けれると考えています。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7</a:t>
            </a:fld>
            <a:endParaRPr kumimoji="1" lang="ja-JP" altLang="en-US"/>
          </a:p>
        </p:txBody>
      </p:sp>
    </p:spTree>
    <p:extLst>
      <p:ext uri="{BB962C8B-B14F-4D97-AF65-F5344CB8AC3E}">
        <p14:creationId xmlns:p14="http://schemas.microsoft.com/office/powerpoint/2010/main" val="1466535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■稼ぐためのシナリオとして、全体像は、この絵の通りになりますが、</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具体的には３つのポイントで稼ぎたいと思っております。</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「デバイス販売」、「データ販売」、「広告」</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デバイス販売は、お客様に対して、機器を販売するもの。</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データ販売は、機器から収集した調味料の使用頻度や使用量などの解析データを、調味料メーカーに販売するもの。</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広告ビジネスは、残量情報に合わせ、</a:t>
            </a:r>
            <a:r>
              <a:rPr kumimoji="1" lang="en-US" altLang="ja-JP" sz="1200" kern="1200" dirty="0" smtClean="0">
                <a:solidFill>
                  <a:schemeClr val="tx1"/>
                </a:solidFill>
                <a:latin typeface="+mn-lt"/>
                <a:ea typeface="+mn-ea"/>
                <a:cs typeface="+mn-cs"/>
              </a:rPr>
              <a:t>EC</a:t>
            </a:r>
            <a:r>
              <a:rPr kumimoji="1" lang="ja-JP" altLang="en-US" sz="1200" kern="1200" dirty="0" smtClean="0">
                <a:solidFill>
                  <a:schemeClr val="tx1"/>
                </a:solidFill>
                <a:latin typeface="+mn-lt"/>
                <a:ea typeface="+mn-ea"/>
                <a:cs typeface="+mn-cs"/>
              </a:rPr>
              <a:t>サイトの広告を表示し、アフィエイトで稼ぐものです。</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また、レシピサイトやホームアシスタントデバイスとの連携も視野にも取り組みたいと思っています。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　</a:t>
            </a: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8</a:t>
            </a:fld>
            <a:endParaRPr kumimoji="1" lang="ja-JP" altLang="en-US"/>
          </a:p>
        </p:txBody>
      </p:sp>
    </p:spTree>
    <p:extLst>
      <p:ext uri="{BB962C8B-B14F-4D97-AF65-F5344CB8AC3E}">
        <p14:creationId xmlns:p14="http://schemas.microsoft.com/office/powerpoint/2010/main" val="150993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最後に、今後</a:t>
            </a:r>
            <a:r>
              <a:rPr kumimoji="1" lang="ja-JP" altLang="en-US" dirty="0" smtClean="0"/>
              <a:t>の開発に向けては</a:t>
            </a:r>
            <a:endParaRPr kumimoji="1" lang="en-US" altLang="ja-JP" dirty="0" smtClean="0"/>
          </a:p>
          <a:p>
            <a:r>
              <a:rPr kumimoji="1" lang="ja-JP" altLang="en-US" dirty="0" smtClean="0"/>
              <a:t>　大きく２つ行う予定です。</a:t>
            </a:r>
            <a:endParaRPr kumimoji="1" lang="en-US" altLang="ja-JP" dirty="0" smtClean="0"/>
          </a:p>
          <a:p>
            <a:r>
              <a:rPr kumimoji="1" lang="ja-JP" altLang="en-US" dirty="0" smtClean="0"/>
              <a:t>　１つは、筐体のスリム化です。</a:t>
            </a:r>
            <a:endParaRPr kumimoji="1" lang="en-US" altLang="ja-JP" dirty="0" smtClean="0"/>
          </a:p>
          <a:p>
            <a:r>
              <a:rPr kumimoji="1" lang="ja-JP" altLang="en-US" dirty="0" smtClean="0"/>
              <a:t>　今のアイデアは調味料棚自体を購入</a:t>
            </a:r>
            <a:r>
              <a:rPr kumimoji="1" lang="ja-JP" altLang="en-US" dirty="0" smtClean="0"/>
              <a:t>いただく構想ですが、既存</a:t>
            </a:r>
            <a:r>
              <a:rPr kumimoji="1" lang="ja-JP" altLang="en-US" dirty="0" smtClean="0"/>
              <a:t>の収納棚に収まるようなコースター程度のサイズ</a:t>
            </a:r>
            <a:r>
              <a:rPr kumimoji="1" lang="ja-JP" altLang="en-US" dirty="0" smtClean="0"/>
              <a:t>にスリム化する</a:t>
            </a:r>
            <a:r>
              <a:rPr kumimoji="1" lang="ja-JP" altLang="en-US" dirty="0" smtClean="0"/>
              <a:t>ことを目指します。</a:t>
            </a:r>
            <a:endParaRPr kumimoji="1" lang="en-US" altLang="ja-JP" dirty="0" smtClean="0"/>
          </a:p>
          <a:p>
            <a:r>
              <a:rPr kumimoji="1" lang="ja-JP" altLang="en-US" dirty="0" smtClean="0"/>
              <a:t>　</a:t>
            </a:r>
            <a:endParaRPr kumimoji="1" lang="en-US" altLang="ja-JP" dirty="0" smtClean="0"/>
          </a:p>
          <a:p>
            <a:r>
              <a:rPr kumimoji="1" lang="ja-JP" altLang="en-US" dirty="0" smtClean="0"/>
              <a:t>　</a:t>
            </a:r>
            <a:r>
              <a:rPr kumimoji="1" lang="ja-JP" altLang="en-US" dirty="0" smtClean="0"/>
              <a:t>２つ目は、</a:t>
            </a:r>
            <a:r>
              <a:rPr kumimoji="1" lang="ja-JP" altLang="en-US" dirty="0" smtClean="0"/>
              <a:t>重量測定モジュールの開発です。</a:t>
            </a:r>
            <a:endParaRPr kumimoji="1" lang="en-US" altLang="ja-JP" dirty="0" smtClean="0"/>
          </a:p>
          <a:p>
            <a:r>
              <a:rPr kumimoji="1" lang="ja-JP" altLang="en-US" dirty="0" smtClean="0"/>
              <a:t>　無線</a:t>
            </a:r>
            <a:r>
              <a:rPr kumimoji="1" lang="en-US" altLang="ja-JP" dirty="0" smtClean="0"/>
              <a:t>LAN</a:t>
            </a:r>
            <a:r>
              <a:rPr kumimoji="1" lang="ja-JP" altLang="en-US" dirty="0" smtClean="0"/>
              <a:t>接続時</a:t>
            </a:r>
            <a:r>
              <a:rPr kumimoji="1" lang="ja-JP" altLang="en-US" dirty="0" smtClean="0"/>
              <a:t>に機器</a:t>
            </a:r>
            <a:r>
              <a:rPr kumimoji="1" lang="ja-JP" altLang="en-US" dirty="0" smtClean="0"/>
              <a:t>を自動登録でき、重量の値</a:t>
            </a:r>
            <a:r>
              <a:rPr kumimoji="1" lang="ja-JP" altLang="en-US" dirty="0" smtClean="0"/>
              <a:t>を収集</a:t>
            </a:r>
            <a:r>
              <a:rPr kumimoji="1" lang="en-US" altLang="ja-JP" dirty="0" smtClean="0"/>
              <a:t>/</a:t>
            </a:r>
            <a:r>
              <a:rPr kumimoji="1" lang="ja-JP" altLang="en-US" dirty="0" smtClean="0"/>
              <a:t>計算</a:t>
            </a:r>
            <a:r>
              <a:rPr kumimoji="1" lang="ja-JP" altLang="en-US" dirty="0" smtClean="0"/>
              <a:t>を</a:t>
            </a:r>
            <a:r>
              <a:rPr kumimoji="1" lang="ja-JP" altLang="en-US" dirty="0" smtClean="0"/>
              <a:t>行うモジュールの開発を行いたいと</a:t>
            </a:r>
            <a:r>
              <a:rPr kumimoji="1" lang="ja-JP" altLang="en-US" dirty="0" smtClean="0"/>
              <a:t>思っています。</a:t>
            </a:r>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688632BE-9443-48C5-95CB-B23068447A12}" type="slidenum">
              <a:rPr kumimoji="1" lang="ja-JP" altLang="en-US" smtClean="0"/>
              <a:t>9</a:t>
            </a:fld>
            <a:endParaRPr kumimoji="1" lang="ja-JP" altLang="en-US"/>
          </a:p>
        </p:txBody>
      </p:sp>
    </p:spTree>
    <p:extLst>
      <p:ext uri="{BB962C8B-B14F-4D97-AF65-F5344CB8AC3E}">
        <p14:creationId xmlns:p14="http://schemas.microsoft.com/office/powerpoint/2010/main" val="96026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1906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9500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50598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28063"/>
            <a:ext cx="10515600" cy="396875"/>
          </a:xfrm>
        </p:spPr>
        <p:txBody>
          <a:bodyPr>
            <a:normAutofit/>
          </a:bodyPr>
          <a:lstStyle>
            <a:lvl1pPr algn="ctr">
              <a:defRPr sz="2000"/>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
        <p:nvSpPr>
          <p:cNvPr id="8" name="正方形/長方形 7"/>
          <p:cNvSpPr/>
          <p:nvPr userDrawn="1"/>
        </p:nvSpPr>
        <p:spPr>
          <a:xfrm>
            <a:off x="0" y="626538"/>
            <a:ext cx="12192000" cy="846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2038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3236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99994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63753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3077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24926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472347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28880F-B9AC-DC48-8DF8-DDB85B7286B1}" type="datetimeFigureOut">
              <a:rPr kumimoji="1" lang="ja-JP" altLang="en-US" smtClean="0"/>
              <a:pPr/>
              <a:t>2017/1/31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1651696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111131"/>
            <a:ext cx="10515600" cy="461351"/>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8880F-B9AC-DC48-8DF8-DDB85B7286B1}" type="datetimeFigureOut">
              <a:rPr kumimoji="1" lang="ja-JP" altLang="en-US" smtClean="0"/>
              <a:pPr/>
              <a:t>2017/1/31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A0A43-429D-4C4B-A323-D8942E5A65E1}" type="slidenum">
              <a:rPr kumimoji="1" lang="ja-JP" altLang="en-US" smtClean="0"/>
              <a:pPr/>
              <a:t>‹#›</a:t>
            </a:fld>
            <a:endParaRPr kumimoji="1" lang="ja-JP" altLang="en-US"/>
          </a:p>
        </p:txBody>
      </p:sp>
    </p:spTree>
    <p:extLst>
      <p:ext uri="{BB962C8B-B14F-4D97-AF65-F5344CB8AC3E}">
        <p14:creationId xmlns:p14="http://schemas.microsoft.com/office/powerpoint/2010/main" val="2026347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kumimoji="1"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microsoft.com/office/2007/relationships/hdphoto" Target="../media/hdphoto1.wdp"/><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jpeg"/><Relationship Id="rId5" Type="http://schemas.openxmlformats.org/officeDocument/2006/relationships/image" Target="../media/image57.jpeg"/><Relationship Id="rId6" Type="http://schemas.openxmlformats.org/officeDocument/2006/relationships/image" Target="../media/image58.png"/><Relationship Id="rId7" Type="http://schemas.microsoft.com/office/2007/relationships/hdphoto" Target="../media/hdphoto3.wdp"/><Relationship Id="rId8" Type="http://schemas.openxmlformats.org/officeDocument/2006/relationships/image" Target="../media/image59.png"/><Relationship Id="rId9"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60.jpeg"/><Relationship Id="rId5" Type="http://schemas.openxmlformats.org/officeDocument/2006/relationships/image" Target="../media/image61.jpe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26.png"/><Relationship Id="rId13"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e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28.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29.png"/><Relationship Id="rId1" Type="http://schemas.microsoft.com/office/2007/relationships/media" Target="../media/media2.mp4"/><Relationship Id="rId2"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19.jpeg"/><Relationship Id="rId7" Type="http://schemas.openxmlformats.org/officeDocument/2006/relationships/image" Target="../media/image2.png"/><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42.png"/><Relationship Id="rId20" Type="http://schemas.openxmlformats.org/officeDocument/2006/relationships/image" Target="../media/image48.jpeg"/><Relationship Id="rId21" Type="http://schemas.openxmlformats.org/officeDocument/2006/relationships/image" Target="../media/image49.jpeg"/><Relationship Id="rId22" Type="http://schemas.openxmlformats.org/officeDocument/2006/relationships/image" Target="../media/image50.jpeg"/><Relationship Id="rId23" Type="http://schemas.openxmlformats.org/officeDocument/2006/relationships/image" Target="../media/image51.png"/><Relationship Id="rId24" Type="http://schemas.openxmlformats.org/officeDocument/2006/relationships/image" Target="../media/image52.png"/><Relationship Id="rId25" Type="http://schemas.microsoft.com/office/2007/relationships/hdphoto" Target="../media/hdphoto2.wdp"/><Relationship Id="rId10" Type="http://schemas.openxmlformats.org/officeDocument/2006/relationships/image" Target="../media/image23.png"/><Relationship Id="rId11" Type="http://schemas.openxmlformats.org/officeDocument/2006/relationships/image" Target="../media/image24.jpeg"/><Relationship Id="rId12" Type="http://schemas.openxmlformats.org/officeDocument/2006/relationships/image" Target="../media/image25.png"/><Relationship Id="rId13" Type="http://schemas.openxmlformats.org/officeDocument/2006/relationships/image" Target="../media/image2.png"/><Relationship Id="rId14" Type="http://schemas.openxmlformats.org/officeDocument/2006/relationships/image" Target="../media/image26.png"/><Relationship Id="rId15" Type="http://schemas.openxmlformats.org/officeDocument/2006/relationships/image" Target="../media/image43.jp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emf"/><Relationship Id="rId4" Type="http://schemas.openxmlformats.org/officeDocument/2006/relationships/image" Target="../media/image37.jpeg"/><Relationship Id="rId5" Type="http://schemas.openxmlformats.org/officeDocument/2006/relationships/image" Target="../media/image38.jpeg"/><Relationship Id="rId6" Type="http://schemas.openxmlformats.org/officeDocument/2006/relationships/image" Target="../media/image39.jpeg"/><Relationship Id="rId7" Type="http://schemas.openxmlformats.org/officeDocument/2006/relationships/image" Target="../media/image40.jpeg"/><Relationship Id="rId8" Type="http://schemas.openxmlformats.org/officeDocument/2006/relationships/image" Target="../media/image41.jpeg"/></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19.jpeg"/><Relationship Id="rId5" Type="http://schemas.openxmlformats.org/officeDocument/2006/relationships/image" Target="../media/image54.png"/><Relationship Id="rId6" Type="http://schemas.openxmlformats.org/officeDocument/2006/relationships/image" Target="../media/image1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20649" y="9642"/>
            <a:ext cx="12156622" cy="6841574"/>
          </a:xfrm>
          <a:prstGeom prst="rect">
            <a:avLst/>
          </a:prstGeom>
          <a:effectLst>
            <a:softEdge rad="0"/>
          </a:effectLst>
        </p:spPr>
      </p:pic>
      <p:grpSp>
        <p:nvGrpSpPr>
          <p:cNvPr id="24" name="図形グループ 23"/>
          <p:cNvGrpSpPr/>
          <p:nvPr/>
        </p:nvGrpSpPr>
        <p:grpSpPr>
          <a:xfrm>
            <a:off x="4529455" y="1772560"/>
            <a:ext cx="2935193" cy="4960505"/>
            <a:chOff x="732222" y="771221"/>
            <a:chExt cx="3145282" cy="5315557"/>
          </a:xfrm>
        </p:grpSpPr>
        <p:pic>
          <p:nvPicPr>
            <p:cNvPr id="20" name="図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2222" y="771221"/>
              <a:ext cx="3145282" cy="5315557"/>
            </a:xfrm>
            <a:prstGeom prst="rect">
              <a:avLst/>
            </a:prstGeom>
          </p:spPr>
        </p:pic>
        <p:pic>
          <p:nvPicPr>
            <p:cNvPr id="22" name="図 2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30418" y="1504890"/>
              <a:ext cx="2589322" cy="3722018"/>
            </a:xfrm>
            <a:prstGeom prst="rect">
              <a:avLst/>
            </a:prstGeom>
          </p:spPr>
        </p:pic>
      </p:grpSp>
      <p:grpSp>
        <p:nvGrpSpPr>
          <p:cNvPr id="4" name="図形グループ 3"/>
          <p:cNvGrpSpPr/>
          <p:nvPr/>
        </p:nvGrpSpPr>
        <p:grpSpPr>
          <a:xfrm>
            <a:off x="3815337" y="74722"/>
            <a:ext cx="4596702" cy="1451217"/>
            <a:chOff x="6109357" y="2340093"/>
            <a:chExt cx="4596702" cy="1451217"/>
          </a:xfrm>
        </p:grpSpPr>
        <p:grpSp>
          <p:nvGrpSpPr>
            <p:cNvPr id="19" name="図形グループ 18"/>
            <p:cNvGrpSpPr/>
            <p:nvPr/>
          </p:nvGrpSpPr>
          <p:grpSpPr>
            <a:xfrm>
              <a:off x="6109357" y="2656229"/>
              <a:ext cx="4596702" cy="1135081"/>
              <a:chOff x="1052747" y="1802880"/>
              <a:chExt cx="10103660" cy="2480707"/>
            </a:xfrm>
          </p:grpSpPr>
          <p:pic>
            <p:nvPicPr>
              <p:cNvPr id="5" name="図 4"/>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4339802" y="2247900"/>
                <a:ext cx="239215" cy="1093672"/>
              </a:xfrm>
              <a:prstGeom prst="rect">
                <a:avLst/>
              </a:prstGeom>
            </p:spPr>
          </p:pic>
          <p:pic>
            <p:nvPicPr>
              <p:cNvPr id="6" name="図 5"/>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7261243" y="2542191"/>
                <a:ext cx="529466" cy="856715"/>
              </a:xfrm>
              <a:prstGeom prst="rect">
                <a:avLst/>
              </a:prstGeom>
            </p:spPr>
          </p:pic>
          <p:pic>
            <p:nvPicPr>
              <p:cNvPr id="7" name="図 6"/>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8623115" y="2197937"/>
                <a:ext cx="280402" cy="1212650"/>
              </a:xfrm>
              <a:prstGeom prst="rect">
                <a:avLst/>
              </a:prstGeom>
            </p:spPr>
          </p:pic>
          <p:pic>
            <p:nvPicPr>
              <p:cNvPr id="8" name="図 7"/>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4698717" y="2607070"/>
                <a:ext cx="541702" cy="726959"/>
              </a:xfrm>
              <a:prstGeom prst="rect">
                <a:avLst/>
              </a:prstGeom>
            </p:spPr>
          </p:pic>
          <p:pic>
            <p:nvPicPr>
              <p:cNvPr id="9" name="図 8"/>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730303" y="2076579"/>
                <a:ext cx="829664" cy="1264993"/>
              </a:xfrm>
              <a:prstGeom prst="rect">
                <a:avLst/>
              </a:prstGeom>
            </p:spPr>
          </p:pic>
          <p:pic>
            <p:nvPicPr>
              <p:cNvPr id="10" name="図 9"/>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9050566" y="2240486"/>
                <a:ext cx="531633" cy="1168729"/>
              </a:xfrm>
              <a:prstGeom prst="rect">
                <a:avLst/>
              </a:prstGeom>
            </p:spPr>
          </p:pic>
          <p:pic>
            <p:nvPicPr>
              <p:cNvPr id="11" name="図 10"/>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5403470" y="2607070"/>
                <a:ext cx="592476" cy="726959"/>
              </a:xfrm>
              <a:prstGeom prst="rect">
                <a:avLst/>
              </a:prstGeom>
            </p:spPr>
          </p:pic>
          <p:pic>
            <p:nvPicPr>
              <p:cNvPr id="12" name="図 11"/>
              <p:cNvPicPr>
                <a:picLocks noChangeAspect="1"/>
              </p:cNvPicPr>
              <p:nvPr/>
            </p:nvPicPr>
            <p:blipFill>
              <a:blip r:embed="rId13" cstate="screen">
                <a:grayscl/>
                <a:extLst>
                  <a:ext uri="{BEBA8EAE-BF5A-486C-A8C5-ECC9F3942E4B}">
                    <a14:imgProps xmlns:a14="http://schemas.microsoft.com/office/drawing/2010/main">
                      <a14:imgLayer r:embed="rId14">
                        <a14:imgEffect>
                          <a14:backgroundRemoval t="0" b="89931" l="9963" r="100000"/>
                        </a14:imgEffect>
                      </a14:imgLayer>
                    </a14:imgProps>
                  </a:ext>
                  <a:ext uri="{28A0092B-C50C-407E-A947-70E740481C1C}">
                    <a14:useLocalDpi xmlns:a14="http://schemas.microsoft.com/office/drawing/2010/main"/>
                  </a:ext>
                </a:extLst>
              </a:blip>
              <a:stretch>
                <a:fillRect/>
              </a:stretch>
            </p:blipFill>
            <p:spPr>
              <a:xfrm>
                <a:off x="3662199" y="2501797"/>
                <a:ext cx="533937" cy="865071"/>
              </a:xfrm>
              <a:prstGeom prst="rect">
                <a:avLst/>
              </a:prstGeom>
            </p:spPr>
          </p:pic>
          <p:pic>
            <p:nvPicPr>
              <p:cNvPr id="13" name="図 12"/>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364535" y="2069036"/>
                <a:ext cx="829664" cy="1264993"/>
              </a:xfrm>
              <a:prstGeom prst="rect">
                <a:avLst/>
              </a:prstGeom>
            </p:spPr>
          </p:pic>
          <p:pic>
            <p:nvPicPr>
              <p:cNvPr id="14" name="図 13"/>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7891501" y="2635254"/>
                <a:ext cx="592476" cy="726959"/>
              </a:xfrm>
              <a:prstGeom prst="rect">
                <a:avLst/>
              </a:prstGeom>
            </p:spPr>
          </p:pic>
          <p:pic>
            <p:nvPicPr>
              <p:cNvPr id="15" name="図 14"/>
              <p:cNvPicPr>
                <a:picLocks noChangeAspect="1"/>
              </p:cNvPicPr>
              <p:nvPr/>
            </p:nvPicPr>
            <p:blipFill rotWithShape="1">
              <a:blip r:embed="rId15" cstate="screen">
                <a:grayscl/>
                <a:extLst>
                  <a:ext uri="{28A0092B-C50C-407E-A947-70E740481C1C}">
                    <a14:useLocalDpi xmlns:a14="http://schemas.microsoft.com/office/drawing/2010/main"/>
                  </a:ext>
                </a:extLst>
              </a:blip>
              <a:srcRect/>
              <a:stretch/>
            </p:blipFill>
            <p:spPr>
              <a:xfrm>
                <a:off x="1052747" y="3225028"/>
                <a:ext cx="10103660" cy="1058559"/>
              </a:xfrm>
              <a:prstGeom prst="rect">
                <a:avLst/>
              </a:prstGeom>
            </p:spPr>
          </p:pic>
          <p:grpSp>
            <p:nvGrpSpPr>
              <p:cNvPr id="16" name="図形グループ 15"/>
              <p:cNvGrpSpPr/>
              <p:nvPr/>
            </p:nvGrpSpPr>
            <p:grpSpPr>
              <a:xfrm>
                <a:off x="1684516" y="1802880"/>
                <a:ext cx="642841" cy="1608380"/>
                <a:chOff x="48077" y="-2021154"/>
                <a:chExt cx="2117643" cy="5298314"/>
              </a:xfrm>
            </p:grpSpPr>
            <p:pic>
              <p:nvPicPr>
                <p:cNvPr id="17" name="図 16"/>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48077" y="-2021154"/>
                  <a:ext cx="2117643" cy="5298314"/>
                </a:xfrm>
                <a:prstGeom prst="rect">
                  <a:avLst/>
                </a:prstGeom>
              </p:spPr>
            </p:pic>
            <p:sp>
              <p:nvSpPr>
                <p:cNvPr id="18" name="フリーフォーム 17"/>
                <p:cNvSpPr/>
                <p:nvPr/>
              </p:nvSpPr>
              <p:spPr>
                <a:xfrm>
                  <a:off x="190500" y="571500"/>
                  <a:ext cx="1847850" cy="2667000"/>
                </a:xfrm>
                <a:custGeom>
                  <a:avLst/>
                  <a:gdLst>
                    <a:gd name="connsiteX0" fmla="*/ 0 w 1847850"/>
                    <a:gd name="connsiteY0" fmla="*/ 285750 h 2667000"/>
                    <a:gd name="connsiteX1" fmla="*/ 0 w 1847850"/>
                    <a:gd name="connsiteY1" fmla="*/ 285750 h 2667000"/>
                    <a:gd name="connsiteX2" fmla="*/ 171450 w 1847850"/>
                    <a:gd name="connsiteY2" fmla="*/ 247650 h 2667000"/>
                    <a:gd name="connsiteX3" fmla="*/ 228600 w 1847850"/>
                    <a:gd name="connsiteY3" fmla="*/ 209550 h 2667000"/>
                    <a:gd name="connsiteX4" fmla="*/ 285750 w 1847850"/>
                    <a:gd name="connsiteY4" fmla="*/ 190500 h 2667000"/>
                    <a:gd name="connsiteX5" fmla="*/ 476250 w 1847850"/>
                    <a:gd name="connsiteY5" fmla="*/ 152400 h 2667000"/>
                    <a:gd name="connsiteX6" fmla="*/ 800100 w 1847850"/>
                    <a:gd name="connsiteY6" fmla="*/ 114300 h 2667000"/>
                    <a:gd name="connsiteX7" fmla="*/ 933450 w 1847850"/>
                    <a:gd name="connsiteY7" fmla="*/ 76200 h 2667000"/>
                    <a:gd name="connsiteX8" fmla="*/ 990600 w 1847850"/>
                    <a:gd name="connsiteY8" fmla="*/ 38100 h 2667000"/>
                    <a:gd name="connsiteX9" fmla="*/ 1104900 w 1847850"/>
                    <a:gd name="connsiteY9" fmla="*/ 0 h 2667000"/>
                    <a:gd name="connsiteX10" fmla="*/ 1352550 w 1847850"/>
                    <a:gd name="connsiteY10" fmla="*/ 19050 h 2667000"/>
                    <a:gd name="connsiteX11" fmla="*/ 1466850 w 1847850"/>
                    <a:gd name="connsiteY11" fmla="*/ 57150 h 2667000"/>
                    <a:gd name="connsiteX12" fmla="*/ 1524000 w 1847850"/>
                    <a:gd name="connsiteY12" fmla="*/ 114300 h 2667000"/>
                    <a:gd name="connsiteX13" fmla="*/ 1581150 w 1847850"/>
                    <a:gd name="connsiteY13" fmla="*/ 152400 h 2667000"/>
                    <a:gd name="connsiteX14" fmla="*/ 1657350 w 1847850"/>
                    <a:gd name="connsiteY14" fmla="*/ 266700 h 2667000"/>
                    <a:gd name="connsiteX15" fmla="*/ 1695450 w 1847850"/>
                    <a:gd name="connsiteY15" fmla="*/ 323850 h 2667000"/>
                    <a:gd name="connsiteX16" fmla="*/ 1733550 w 1847850"/>
                    <a:gd name="connsiteY16" fmla="*/ 438150 h 2667000"/>
                    <a:gd name="connsiteX17" fmla="*/ 1752600 w 1847850"/>
                    <a:gd name="connsiteY17" fmla="*/ 666750 h 2667000"/>
                    <a:gd name="connsiteX18" fmla="*/ 1790700 w 1847850"/>
                    <a:gd name="connsiteY18" fmla="*/ 838200 h 2667000"/>
                    <a:gd name="connsiteX19" fmla="*/ 1809750 w 1847850"/>
                    <a:gd name="connsiteY19" fmla="*/ 933450 h 2667000"/>
                    <a:gd name="connsiteX20" fmla="*/ 1828800 w 1847850"/>
                    <a:gd name="connsiteY20" fmla="*/ 1009650 h 2667000"/>
                    <a:gd name="connsiteX21" fmla="*/ 1847850 w 1847850"/>
                    <a:gd name="connsiteY21" fmla="*/ 1352550 h 2667000"/>
                    <a:gd name="connsiteX22" fmla="*/ 1809750 w 1847850"/>
                    <a:gd name="connsiteY22" fmla="*/ 2171700 h 2667000"/>
                    <a:gd name="connsiteX23" fmla="*/ 1771650 w 1847850"/>
                    <a:gd name="connsiteY23" fmla="*/ 2343150 h 2667000"/>
                    <a:gd name="connsiteX24" fmla="*/ 1752600 w 1847850"/>
                    <a:gd name="connsiteY24" fmla="*/ 2438400 h 2667000"/>
                    <a:gd name="connsiteX25" fmla="*/ 1733550 w 1847850"/>
                    <a:gd name="connsiteY25" fmla="*/ 2495550 h 2667000"/>
                    <a:gd name="connsiteX26" fmla="*/ 1676400 w 1847850"/>
                    <a:gd name="connsiteY26" fmla="*/ 2514600 h 2667000"/>
                    <a:gd name="connsiteX27" fmla="*/ 1619250 w 1847850"/>
                    <a:gd name="connsiteY27" fmla="*/ 2552700 h 2667000"/>
                    <a:gd name="connsiteX28" fmla="*/ 1409700 w 1847850"/>
                    <a:gd name="connsiteY28" fmla="*/ 2609850 h 2667000"/>
                    <a:gd name="connsiteX29" fmla="*/ 1200150 w 1847850"/>
                    <a:gd name="connsiteY29" fmla="*/ 2667000 h 2667000"/>
                    <a:gd name="connsiteX30" fmla="*/ 971550 w 1847850"/>
                    <a:gd name="connsiteY30" fmla="*/ 2647950 h 2667000"/>
                    <a:gd name="connsiteX31" fmla="*/ 857250 w 1847850"/>
                    <a:gd name="connsiteY31" fmla="*/ 2609850 h 2667000"/>
                    <a:gd name="connsiteX32" fmla="*/ 800100 w 1847850"/>
                    <a:gd name="connsiteY32" fmla="*/ 2590800 h 2667000"/>
                    <a:gd name="connsiteX33" fmla="*/ 304800 w 1847850"/>
                    <a:gd name="connsiteY33" fmla="*/ 2590800 h 2667000"/>
                    <a:gd name="connsiteX34" fmla="*/ 247650 w 1847850"/>
                    <a:gd name="connsiteY34" fmla="*/ 2533650 h 2667000"/>
                    <a:gd name="connsiteX35" fmla="*/ 190500 w 1847850"/>
                    <a:gd name="connsiteY35" fmla="*/ 2362200 h 2667000"/>
                    <a:gd name="connsiteX36" fmla="*/ 171450 w 1847850"/>
                    <a:gd name="connsiteY36" fmla="*/ 2305050 h 2667000"/>
                    <a:gd name="connsiteX37" fmla="*/ 152400 w 1847850"/>
                    <a:gd name="connsiteY37" fmla="*/ 2228850 h 2667000"/>
                    <a:gd name="connsiteX38" fmla="*/ 133350 w 1847850"/>
                    <a:gd name="connsiteY38" fmla="*/ 1905000 h 2667000"/>
                    <a:gd name="connsiteX39" fmla="*/ 95250 w 1847850"/>
                    <a:gd name="connsiteY39" fmla="*/ 1733550 h 2667000"/>
                    <a:gd name="connsiteX40" fmla="*/ 76200 w 1847850"/>
                    <a:gd name="connsiteY40" fmla="*/ 1619250 h 2667000"/>
                    <a:gd name="connsiteX41" fmla="*/ 57150 w 1847850"/>
                    <a:gd name="connsiteY41" fmla="*/ 1162050 h 2667000"/>
                    <a:gd name="connsiteX42" fmla="*/ 19050 w 1847850"/>
                    <a:gd name="connsiteY42" fmla="*/ 933450 h 2667000"/>
                    <a:gd name="connsiteX43" fmla="*/ 0 w 1847850"/>
                    <a:gd name="connsiteY43" fmla="*/ 781050 h 2667000"/>
                    <a:gd name="connsiteX44" fmla="*/ 0 w 1847850"/>
                    <a:gd name="connsiteY44" fmla="*/ 28575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850" h="2667000">
                      <a:moveTo>
                        <a:pt x="0" y="285750"/>
                      </a:moveTo>
                      <a:lnTo>
                        <a:pt x="0" y="285750"/>
                      </a:lnTo>
                      <a:cubicBezTo>
                        <a:pt x="57150" y="273050"/>
                        <a:pt x="115910" y="266163"/>
                        <a:pt x="171450" y="247650"/>
                      </a:cubicBezTo>
                      <a:cubicBezTo>
                        <a:pt x="193170" y="240410"/>
                        <a:pt x="208122" y="219789"/>
                        <a:pt x="228600" y="209550"/>
                      </a:cubicBezTo>
                      <a:cubicBezTo>
                        <a:pt x="246561" y="200570"/>
                        <a:pt x="266442" y="196017"/>
                        <a:pt x="285750" y="190500"/>
                      </a:cubicBezTo>
                      <a:cubicBezTo>
                        <a:pt x="374199" y="165229"/>
                        <a:pt x="373336" y="171112"/>
                        <a:pt x="476250" y="152400"/>
                      </a:cubicBezTo>
                      <a:cubicBezTo>
                        <a:pt x="677906" y="115735"/>
                        <a:pt x="465017" y="142224"/>
                        <a:pt x="800100" y="114300"/>
                      </a:cubicBezTo>
                      <a:cubicBezTo>
                        <a:pt x="824515" y="108196"/>
                        <a:pt x="906121" y="89865"/>
                        <a:pt x="933450" y="76200"/>
                      </a:cubicBezTo>
                      <a:cubicBezTo>
                        <a:pt x="953928" y="65961"/>
                        <a:pt x="969678" y="47399"/>
                        <a:pt x="990600" y="38100"/>
                      </a:cubicBezTo>
                      <a:cubicBezTo>
                        <a:pt x="1027300" y="21789"/>
                        <a:pt x="1104900" y="0"/>
                        <a:pt x="1104900" y="0"/>
                      </a:cubicBezTo>
                      <a:cubicBezTo>
                        <a:pt x="1187450" y="6350"/>
                        <a:pt x="1270769" y="6137"/>
                        <a:pt x="1352550" y="19050"/>
                      </a:cubicBezTo>
                      <a:cubicBezTo>
                        <a:pt x="1392219" y="25314"/>
                        <a:pt x="1466850" y="57150"/>
                        <a:pt x="1466850" y="57150"/>
                      </a:cubicBezTo>
                      <a:cubicBezTo>
                        <a:pt x="1485900" y="76200"/>
                        <a:pt x="1503304" y="97053"/>
                        <a:pt x="1524000" y="114300"/>
                      </a:cubicBezTo>
                      <a:cubicBezTo>
                        <a:pt x="1541589" y="128957"/>
                        <a:pt x="1566073" y="135170"/>
                        <a:pt x="1581150" y="152400"/>
                      </a:cubicBezTo>
                      <a:cubicBezTo>
                        <a:pt x="1611303" y="186861"/>
                        <a:pt x="1631950" y="228600"/>
                        <a:pt x="1657350" y="266700"/>
                      </a:cubicBezTo>
                      <a:cubicBezTo>
                        <a:pt x="1670050" y="285750"/>
                        <a:pt x="1688210" y="302130"/>
                        <a:pt x="1695450" y="323850"/>
                      </a:cubicBezTo>
                      <a:lnTo>
                        <a:pt x="1733550" y="438150"/>
                      </a:lnTo>
                      <a:cubicBezTo>
                        <a:pt x="1739900" y="514350"/>
                        <a:pt x="1744156" y="590754"/>
                        <a:pt x="1752600" y="666750"/>
                      </a:cubicBezTo>
                      <a:cubicBezTo>
                        <a:pt x="1773568" y="855463"/>
                        <a:pt x="1760155" y="716018"/>
                        <a:pt x="1790700" y="838200"/>
                      </a:cubicBezTo>
                      <a:cubicBezTo>
                        <a:pt x="1798553" y="869612"/>
                        <a:pt x="1802726" y="901842"/>
                        <a:pt x="1809750" y="933450"/>
                      </a:cubicBezTo>
                      <a:cubicBezTo>
                        <a:pt x="1815430" y="959008"/>
                        <a:pt x="1822450" y="984250"/>
                        <a:pt x="1828800" y="1009650"/>
                      </a:cubicBezTo>
                      <a:cubicBezTo>
                        <a:pt x="1835150" y="1123950"/>
                        <a:pt x="1847850" y="1238074"/>
                        <a:pt x="1847850" y="1352550"/>
                      </a:cubicBezTo>
                      <a:cubicBezTo>
                        <a:pt x="1847850" y="1484559"/>
                        <a:pt x="1831228" y="1967661"/>
                        <a:pt x="1809750" y="2171700"/>
                      </a:cubicBezTo>
                      <a:cubicBezTo>
                        <a:pt x="1804004" y="2226283"/>
                        <a:pt x="1783643" y="2289182"/>
                        <a:pt x="1771650" y="2343150"/>
                      </a:cubicBezTo>
                      <a:cubicBezTo>
                        <a:pt x="1764626" y="2374758"/>
                        <a:pt x="1760453" y="2406988"/>
                        <a:pt x="1752600" y="2438400"/>
                      </a:cubicBezTo>
                      <a:cubicBezTo>
                        <a:pt x="1747730" y="2457881"/>
                        <a:pt x="1747749" y="2481351"/>
                        <a:pt x="1733550" y="2495550"/>
                      </a:cubicBezTo>
                      <a:cubicBezTo>
                        <a:pt x="1719351" y="2509749"/>
                        <a:pt x="1694361" y="2505620"/>
                        <a:pt x="1676400" y="2514600"/>
                      </a:cubicBezTo>
                      <a:cubicBezTo>
                        <a:pt x="1655922" y="2524839"/>
                        <a:pt x="1640172" y="2543401"/>
                        <a:pt x="1619250" y="2552700"/>
                      </a:cubicBezTo>
                      <a:cubicBezTo>
                        <a:pt x="1497343" y="2606881"/>
                        <a:pt x="1525699" y="2578214"/>
                        <a:pt x="1409700" y="2609850"/>
                      </a:cubicBezTo>
                      <a:cubicBezTo>
                        <a:pt x="1143835" y="2682359"/>
                        <a:pt x="1432212" y="2620588"/>
                        <a:pt x="1200150" y="2667000"/>
                      </a:cubicBezTo>
                      <a:cubicBezTo>
                        <a:pt x="1123950" y="2660650"/>
                        <a:pt x="1046974" y="2660521"/>
                        <a:pt x="971550" y="2647950"/>
                      </a:cubicBezTo>
                      <a:cubicBezTo>
                        <a:pt x="931936" y="2641348"/>
                        <a:pt x="895350" y="2622550"/>
                        <a:pt x="857250" y="2609850"/>
                      </a:cubicBezTo>
                      <a:lnTo>
                        <a:pt x="800100" y="2590800"/>
                      </a:lnTo>
                      <a:cubicBezTo>
                        <a:pt x="609468" y="2614629"/>
                        <a:pt x="530306" y="2633754"/>
                        <a:pt x="304800" y="2590800"/>
                      </a:cubicBezTo>
                      <a:cubicBezTo>
                        <a:pt x="278335" y="2585759"/>
                        <a:pt x="266700" y="2552700"/>
                        <a:pt x="247650" y="2533650"/>
                      </a:cubicBezTo>
                      <a:lnTo>
                        <a:pt x="190500" y="2362200"/>
                      </a:lnTo>
                      <a:cubicBezTo>
                        <a:pt x="184150" y="2343150"/>
                        <a:pt x="176320" y="2324531"/>
                        <a:pt x="171450" y="2305050"/>
                      </a:cubicBezTo>
                      <a:lnTo>
                        <a:pt x="152400" y="2228850"/>
                      </a:lnTo>
                      <a:cubicBezTo>
                        <a:pt x="146050" y="2120900"/>
                        <a:pt x="142718" y="2012730"/>
                        <a:pt x="133350" y="1905000"/>
                      </a:cubicBezTo>
                      <a:cubicBezTo>
                        <a:pt x="115674" y="1701722"/>
                        <a:pt x="124084" y="1863304"/>
                        <a:pt x="95250" y="1733550"/>
                      </a:cubicBezTo>
                      <a:cubicBezTo>
                        <a:pt x="86871" y="1695844"/>
                        <a:pt x="82550" y="1657350"/>
                        <a:pt x="76200" y="1619250"/>
                      </a:cubicBezTo>
                      <a:cubicBezTo>
                        <a:pt x="69850" y="1466850"/>
                        <a:pt x="66970" y="1314266"/>
                        <a:pt x="57150" y="1162050"/>
                      </a:cubicBezTo>
                      <a:cubicBezTo>
                        <a:pt x="49399" y="1041911"/>
                        <a:pt x="35456" y="1040089"/>
                        <a:pt x="19050" y="933450"/>
                      </a:cubicBezTo>
                      <a:cubicBezTo>
                        <a:pt x="11265" y="882850"/>
                        <a:pt x="6350" y="831850"/>
                        <a:pt x="0" y="781050"/>
                      </a:cubicBezTo>
                      <a:cubicBezTo>
                        <a:pt x="19424" y="314878"/>
                        <a:pt x="0" y="368300"/>
                        <a:pt x="0" y="285750"/>
                      </a:cubicBezTo>
                      <a:close/>
                    </a:path>
                  </a:pathLst>
                </a:custGeom>
                <a:solidFill>
                  <a:srgbClr val="27D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5" name="テキスト ボックス 24"/>
            <p:cNvSpPr txBox="1"/>
            <p:nvPr/>
          </p:nvSpPr>
          <p:spPr>
            <a:xfrm>
              <a:off x="6957901" y="2340093"/>
              <a:ext cx="2800767" cy="307777"/>
            </a:xfrm>
            <a:prstGeom prst="rect">
              <a:avLst/>
            </a:prstGeom>
            <a:noFill/>
          </p:spPr>
          <p:txBody>
            <a:bodyPr wrap="none" rtlCol="0">
              <a:spAutoFit/>
            </a:bodyPr>
            <a:lstStyle/>
            <a:p>
              <a:r>
                <a:rPr kumimoji="1" lang="ja-JP" altLang="en-US" sz="1400" b="1" dirty="0" smtClean="0">
                  <a:latin typeface="+mn-ea"/>
                  <a:cs typeface="HGMaruGothicMPRO" charset="-128"/>
                </a:rPr>
                <a:t>あなたの買い物を迷わせない</a:t>
              </a:r>
              <a:r>
                <a:rPr kumimoji="1" lang="en-US" altLang="ja-JP" sz="1400" b="1" dirty="0" err="1" smtClean="0">
                  <a:latin typeface="+mn-ea"/>
                  <a:cs typeface="HGMaruGothicMPRO" charset="-128"/>
                </a:rPr>
                <a:t>IoT</a:t>
              </a:r>
              <a:endParaRPr kumimoji="1" lang="en-US" altLang="ja-JP" sz="1400" b="1" dirty="0" smtClean="0">
                <a:latin typeface="+mn-ea"/>
                <a:cs typeface="HGMaruGothicMPRO" charset="-128"/>
              </a:endParaRPr>
            </a:p>
          </p:txBody>
        </p:sp>
      </p:grpSp>
      <p:pic>
        <p:nvPicPr>
          <p:cNvPr id="27" name="図 26"/>
          <p:cNvPicPr>
            <a:picLocks noChangeAspect="1"/>
          </p:cNvPicPr>
          <p:nvPr/>
        </p:nvPicPr>
        <p:blipFill>
          <a:blip r:embed="rId17" cstate="screen">
            <a:alphaModFix amt="35000"/>
            <a:extLst>
              <a:ext uri="{28A0092B-C50C-407E-A947-70E740481C1C}">
                <a14:useLocalDpi xmlns:a14="http://schemas.microsoft.com/office/drawing/2010/main"/>
              </a:ext>
            </a:extLst>
          </a:blip>
          <a:stretch>
            <a:fillRect/>
          </a:stretch>
        </p:blipFill>
        <p:spPr>
          <a:xfrm flipH="1">
            <a:off x="314740" y="2362629"/>
            <a:ext cx="731631" cy="731631"/>
          </a:xfrm>
          <a:prstGeom prst="rect">
            <a:avLst/>
          </a:prstGeom>
        </p:spPr>
      </p:pic>
    </p:spTree>
    <p:extLst>
      <p:ext uri="{BB962C8B-B14F-4D97-AF65-F5344CB8AC3E}">
        <p14:creationId xmlns:p14="http://schemas.microsoft.com/office/powerpoint/2010/main" val="1965221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838200" y="1825625"/>
            <a:ext cx="10515600" cy="3024167"/>
          </a:xfrm>
        </p:spPr>
        <p:txBody>
          <a:bodyPr anchor="ctr"/>
          <a:lstStyle/>
          <a:p>
            <a:pPr algn="ctr">
              <a:buNone/>
            </a:pPr>
            <a:r>
              <a:rPr lang="en-US" altLang="ja-JP" b="1" dirty="0" smtClean="0">
                <a:solidFill>
                  <a:schemeClr val="tx1">
                    <a:lumMod val="65000"/>
                    <a:lumOff val="35000"/>
                  </a:schemeClr>
                </a:solidFill>
              </a:rPr>
              <a:t>Thank You</a:t>
            </a:r>
            <a:endParaRPr kumimoji="1" lang="ja-JP" altLang="en-US" b="1"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アジェンダ</a:t>
            </a:r>
            <a:endParaRPr kumimoji="1" lang="ja-JP" altLang="en-US" dirty="0"/>
          </a:p>
        </p:txBody>
      </p:sp>
      <p:sp>
        <p:nvSpPr>
          <p:cNvPr id="12" name="テキスト ボックス 11"/>
          <p:cNvSpPr txBox="1"/>
          <p:nvPr/>
        </p:nvSpPr>
        <p:spPr>
          <a:xfrm>
            <a:off x="838200" y="1234440"/>
            <a:ext cx="10515600" cy="3539430"/>
          </a:xfrm>
          <a:prstGeom prst="rect">
            <a:avLst/>
          </a:prstGeom>
          <a:noFill/>
        </p:spPr>
        <p:txBody>
          <a:bodyPr wrap="square" rtlCol="0">
            <a:spAutoFit/>
          </a:bodyPr>
          <a:lstStyle/>
          <a:p>
            <a:r>
              <a:rPr lang="ja-JP" altLang="en-US" sz="3200" dirty="0" smtClean="0"/>
              <a:t>１</a:t>
            </a:r>
            <a:r>
              <a:rPr lang="ja-JP" altLang="en-US" sz="3200" dirty="0"/>
              <a:t>．ターゲットユーザー</a:t>
            </a:r>
            <a:endParaRPr lang="en-US" altLang="ja-JP" sz="3200" dirty="0" smtClean="0"/>
          </a:p>
          <a:p>
            <a:r>
              <a:rPr lang="ja-JP" altLang="en-US" sz="3200" dirty="0" smtClean="0"/>
              <a:t>２．事業</a:t>
            </a:r>
            <a:r>
              <a:rPr lang="ja-JP" altLang="en-US" sz="3200" dirty="0"/>
              <a:t>コンセプト</a:t>
            </a:r>
            <a:endParaRPr lang="en-US" altLang="ja-JP" sz="3200" dirty="0" smtClean="0"/>
          </a:p>
          <a:p>
            <a:r>
              <a:rPr lang="ja-JP" altLang="en-US" sz="3200" dirty="0" smtClean="0"/>
              <a:t>３．デモ映像</a:t>
            </a:r>
            <a:endParaRPr lang="en-US" altLang="ja-JP" sz="3200" dirty="0" smtClean="0"/>
          </a:p>
          <a:p>
            <a:r>
              <a:rPr lang="ja-JP" altLang="en-US" sz="3200" dirty="0" smtClean="0"/>
              <a:t>４．サービスの詳細</a:t>
            </a:r>
            <a:endParaRPr lang="en-US" altLang="ja-JP" sz="3200" dirty="0" smtClean="0"/>
          </a:p>
          <a:p>
            <a:r>
              <a:rPr lang="ja-JP" altLang="en-US" sz="3200" dirty="0" smtClean="0"/>
              <a:t>５．提供価値（競合ソリューションとの対比）</a:t>
            </a:r>
            <a:endParaRPr lang="en-US" altLang="ja-JP" sz="3200" dirty="0" smtClean="0"/>
          </a:p>
          <a:p>
            <a:r>
              <a:rPr lang="ja-JP" altLang="en-US" sz="3200" dirty="0"/>
              <a:t>６</a:t>
            </a:r>
            <a:r>
              <a:rPr lang="ja-JP" altLang="en-US" sz="3200" dirty="0" smtClean="0"/>
              <a:t>．</a:t>
            </a:r>
            <a:r>
              <a:rPr lang="en-US" altLang="ja-JP" sz="3200" dirty="0" err="1"/>
              <a:t>IoT</a:t>
            </a:r>
            <a:r>
              <a:rPr lang="ja-JP" altLang="en-US" sz="3200" dirty="0"/>
              <a:t>ストック管理で稼ぐためのシナリオ</a:t>
            </a:r>
            <a:endParaRPr lang="en-US" altLang="ja-JP" sz="3200" dirty="0"/>
          </a:p>
          <a:p>
            <a:r>
              <a:rPr lang="ja-JP" altLang="en-US" sz="3200" dirty="0" smtClean="0"/>
              <a:t>７．今後の方向性</a:t>
            </a:r>
            <a:endParaRPr lang="en-US" altLang="ja-JP" sz="3200" dirty="0"/>
          </a:p>
        </p:txBody>
      </p:sp>
    </p:spTree>
    <p:extLst>
      <p:ext uri="{BB962C8B-B14F-4D97-AF65-F5344CB8AC3E}">
        <p14:creationId xmlns:p14="http://schemas.microsoft.com/office/powerpoint/2010/main" val="1987968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2400" dirty="0" err="1"/>
              <a:t>IoT</a:t>
            </a:r>
            <a:r>
              <a:rPr lang="ja-JP" altLang="en-US" sz="2400" dirty="0"/>
              <a:t>ストック管理事業で稼ぐための</a:t>
            </a:r>
            <a:r>
              <a:rPr lang="ja-JP" altLang="en-US" sz="2400" dirty="0" smtClean="0"/>
              <a:t>方向性</a:t>
            </a:r>
            <a:endParaRPr kumimoji="1" lang="ja-JP" altLang="en-US" sz="2400" b="1" dirty="0">
              <a:solidFill>
                <a:schemeClr val="tx1">
                  <a:lumMod val="65000"/>
                  <a:lumOff val="35000"/>
                </a:schemeClr>
              </a:solidFill>
            </a:endParaRPr>
          </a:p>
        </p:txBody>
      </p:sp>
      <p:sp>
        <p:nvSpPr>
          <p:cNvPr id="5" name="コンテンツ プレースホルダ 2"/>
          <p:cNvSpPr txBox="1">
            <a:spLocks/>
          </p:cNvSpPr>
          <p:nvPr/>
        </p:nvSpPr>
        <p:spPr>
          <a:xfrm>
            <a:off x="838200" y="990600"/>
            <a:ext cx="10515600" cy="5166360"/>
          </a:xfrm>
          <a:prstGeom prst="rect">
            <a:avLst/>
          </a:prstGeom>
        </p:spPr>
        <p:txBody>
          <a:bodyPr vert="horz" lIns="91440" tIns="45720" rIns="91440" bIns="45720" rtlCol="0" anchor="ctr">
            <a:normAutofit fontScale="92500" lnSpcReduction="10000"/>
          </a:bodyPr>
          <a:lstStyle/>
          <a:p>
            <a:pPr marL="228600" lvl="0" indent="-228600">
              <a:lnSpc>
                <a:spcPct val="90000"/>
              </a:lnSpc>
              <a:spcBef>
                <a:spcPts val="1000"/>
              </a:spcBef>
            </a:pPr>
            <a:r>
              <a:rPr lang="ja-JP" altLang="en-US" sz="2800" b="1" dirty="0" smtClean="0">
                <a:solidFill>
                  <a:schemeClr val="tx1">
                    <a:lumMod val="65000"/>
                    <a:lumOff val="35000"/>
                  </a:schemeClr>
                </a:solidFill>
              </a:rPr>
              <a:t>・売上拡大</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習慣的な購買につながりやすい（残量がいつでも見れる）</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残量通知により早めの購入を促せる</a:t>
            </a:r>
          </a:p>
          <a:p>
            <a:pPr marL="228600" lvl="0" indent="-228600">
              <a:lnSpc>
                <a:spcPct val="90000"/>
              </a:lnSpc>
              <a:spcBef>
                <a:spcPts val="1000"/>
              </a:spcBef>
            </a:pPr>
            <a:endParaRPr lang="ja-JP" altLang="en-US"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・顧客使用頻度データ活用</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自社の調味料の利用頻度や、１回あたりの使用頻度などのデータ　</a:t>
            </a:r>
            <a:endParaRPr lang="en-US" altLang="ja-JP"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　  蓄積、把握が可能となる。</a:t>
            </a:r>
          </a:p>
          <a:p>
            <a:pPr marL="228600" lvl="0" indent="-228600">
              <a:lnSpc>
                <a:spcPct val="90000"/>
              </a:lnSpc>
              <a:spcBef>
                <a:spcPts val="1000"/>
              </a:spcBef>
            </a:pPr>
            <a:endParaRPr lang="ja-JP" altLang="en-US"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・継続的なプロモーションの推進</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–Line</a:t>
            </a:r>
            <a:r>
              <a:rPr lang="ja-JP" altLang="en-US" sz="2800" b="1" dirty="0" smtClean="0">
                <a:solidFill>
                  <a:schemeClr val="tx1">
                    <a:lumMod val="65000"/>
                    <a:lumOff val="35000"/>
                  </a:schemeClr>
                </a:solidFill>
              </a:rPr>
              <a:t>の</a:t>
            </a:r>
            <a:r>
              <a:rPr lang="en-US" altLang="ja-JP" sz="2800" b="1" dirty="0" smtClean="0">
                <a:solidFill>
                  <a:schemeClr val="tx1">
                    <a:lumMod val="65000"/>
                    <a:lumOff val="35000"/>
                  </a:schemeClr>
                </a:solidFill>
              </a:rPr>
              <a:t>Push</a:t>
            </a:r>
            <a:r>
              <a:rPr lang="ja-JP" altLang="en-US" sz="2800" b="1" dirty="0" smtClean="0">
                <a:solidFill>
                  <a:schemeClr val="tx1">
                    <a:lumMod val="65000"/>
                    <a:lumOff val="35000"/>
                  </a:schemeClr>
                </a:solidFill>
              </a:rPr>
              <a:t>機能を活用して商品の新しい使い方</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レシピ</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等の</a:t>
            </a:r>
            <a:endParaRPr lang="en-US" altLang="ja-JP"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　  通知可能。キャンペーンや割引情報の通知</a:t>
            </a:r>
          </a:p>
        </p:txBody>
      </p:sp>
    </p:spTree>
    <p:extLst>
      <p:ext uri="{BB962C8B-B14F-4D97-AF65-F5344CB8AC3E}">
        <p14:creationId xmlns:p14="http://schemas.microsoft.com/office/powerpoint/2010/main" val="2143259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2400" dirty="0" err="1"/>
              <a:t>IoT</a:t>
            </a:r>
            <a:r>
              <a:rPr lang="ja-JP" altLang="en-US" sz="2400" dirty="0"/>
              <a:t>ストック管理事業で稼ぐための</a:t>
            </a:r>
            <a:r>
              <a:rPr lang="ja-JP" altLang="en-US" sz="2400" dirty="0" smtClean="0"/>
              <a:t>方向性</a:t>
            </a:r>
            <a:endParaRPr kumimoji="1" lang="ja-JP" altLang="en-US" sz="2400" b="1" dirty="0">
              <a:solidFill>
                <a:schemeClr val="tx1">
                  <a:lumMod val="65000"/>
                  <a:lumOff val="35000"/>
                </a:schemeClr>
              </a:solidFill>
            </a:endParaRPr>
          </a:p>
        </p:txBody>
      </p:sp>
      <p:sp>
        <p:nvSpPr>
          <p:cNvPr id="5" name="コンテンツ プレースホルダ 2"/>
          <p:cNvSpPr txBox="1">
            <a:spLocks/>
          </p:cNvSpPr>
          <p:nvPr/>
        </p:nvSpPr>
        <p:spPr>
          <a:xfrm>
            <a:off x="838200" y="990600"/>
            <a:ext cx="10515600" cy="5166360"/>
          </a:xfrm>
          <a:prstGeom prst="rect">
            <a:avLst/>
          </a:prstGeom>
        </p:spPr>
        <p:txBody>
          <a:bodyPr vert="horz" lIns="91440" tIns="45720" rIns="91440" bIns="45720" rtlCol="0" anchor="ctr">
            <a:normAutofit fontScale="92500" lnSpcReduction="10000"/>
          </a:bodyPr>
          <a:lstStyle/>
          <a:p>
            <a:pPr marL="228600" lvl="0" indent="-228600">
              <a:lnSpc>
                <a:spcPct val="90000"/>
              </a:lnSpc>
              <a:spcBef>
                <a:spcPts val="1000"/>
              </a:spcBef>
            </a:pPr>
            <a:r>
              <a:rPr lang="ja-JP" altLang="en-US" sz="2800" b="1" dirty="0" smtClean="0">
                <a:solidFill>
                  <a:schemeClr val="tx1">
                    <a:lumMod val="65000"/>
                    <a:lumOff val="35000"/>
                  </a:schemeClr>
                </a:solidFill>
              </a:rPr>
              <a:t>・売上拡大</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習慣的な購買につながりやすい（残量がいつでも見れる）</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残量通知により早めの購入を促せる</a:t>
            </a:r>
          </a:p>
          <a:p>
            <a:pPr marL="228600" lvl="0" indent="-228600">
              <a:lnSpc>
                <a:spcPct val="90000"/>
              </a:lnSpc>
              <a:spcBef>
                <a:spcPts val="1000"/>
              </a:spcBef>
            </a:pPr>
            <a:endParaRPr lang="ja-JP" altLang="en-US"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・顧客使用頻度データ活用</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自社の調味料の利用頻度や、１回あたりの使用頻度などのデータ　</a:t>
            </a:r>
            <a:endParaRPr lang="en-US" altLang="ja-JP"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　  蓄積、把握が可能となる。</a:t>
            </a:r>
          </a:p>
          <a:p>
            <a:pPr marL="228600" lvl="0" indent="-228600">
              <a:lnSpc>
                <a:spcPct val="90000"/>
              </a:lnSpc>
              <a:spcBef>
                <a:spcPts val="1000"/>
              </a:spcBef>
            </a:pPr>
            <a:endParaRPr lang="ja-JP" altLang="en-US"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・継続的なプロモーションの推進</a:t>
            </a:r>
          </a:p>
          <a:p>
            <a:pPr marL="228600" lvl="0" indent="-228600">
              <a:lnSpc>
                <a:spcPct val="90000"/>
              </a:lnSpc>
              <a:spcBef>
                <a:spcPts val="1000"/>
              </a:spcBef>
            </a:pPr>
            <a:r>
              <a:rPr lang="ja-JP" altLang="en-US" sz="2800" b="1" dirty="0" smtClean="0">
                <a:solidFill>
                  <a:schemeClr val="tx1">
                    <a:lumMod val="65000"/>
                    <a:lumOff val="35000"/>
                  </a:schemeClr>
                </a:solidFill>
              </a:rPr>
              <a:t>　</a:t>
            </a:r>
            <a:r>
              <a:rPr lang="en-US" altLang="ja-JP" sz="2800" b="1" dirty="0" smtClean="0">
                <a:solidFill>
                  <a:schemeClr val="tx1">
                    <a:lumMod val="65000"/>
                    <a:lumOff val="35000"/>
                  </a:schemeClr>
                </a:solidFill>
              </a:rPr>
              <a:t>–Line</a:t>
            </a:r>
            <a:r>
              <a:rPr lang="ja-JP" altLang="en-US" sz="2800" b="1" dirty="0" smtClean="0">
                <a:solidFill>
                  <a:schemeClr val="tx1">
                    <a:lumMod val="65000"/>
                    <a:lumOff val="35000"/>
                  </a:schemeClr>
                </a:solidFill>
              </a:rPr>
              <a:t>の</a:t>
            </a:r>
            <a:r>
              <a:rPr lang="en-US" altLang="ja-JP" sz="2800" b="1" dirty="0" smtClean="0">
                <a:solidFill>
                  <a:schemeClr val="tx1">
                    <a:lumMod val="65000"/>
                    <a:lumOff val="35000"/>
                  </a:schemeClr>
                </a:solidFill>
              </a:rPr>
              <a:t>Push</a:t>
            </a:r>
            <a:r>
              <a:rPr lang="ja-JP" altLang="en-US" sz="2800" b="1" dirty="0" smtClean="0">
                <a:solidFill>
                  <a:schemeClr val="tx1">
                    <a:lumMod val="65000"/>
                    <a:lumOff val="35000"/>
                  </a:schemeClr>
                </a:solidFill>
              </a:rPr>
              <a:t>機能を活用して商品の新しい使い方</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レシピ</a:t>
            </a:r>
            <a:r>
              <a:rPr lang="en-US" altLang="ja-JP" sz="2800" b="1" dirty="0" smtClean="0">
                <a:solidFill>
                  <a:schemeClr val="tx1">
                    <a:lumMod val="65000"/>
                    <a:lumOff val="35000"/>
                  </a:schemeClr>
                </a:solidFill>
              </a:rPr>
              <a:t>)</a:t>
            </a:r>
            <a:r>
              <a:rPr lang="ja-JP" altLang="en-US" sz="2800" b="1" dirty="0" smtClean="0">
                <a:solidFill>
                  <a:schemeClr val="tx1">
                    <a:lumMod val="65000"/>
                    <a:lumOff val="35000"/>
                  </a:schemeClr>
                </a:solidFill>
              </a:rPr>
              <a:t>等の</a:t>
            </a:r>
            <a:endParaRPr lang="en-US" altLang="ja-JP" sz="2800" b="1" dirty="0" smtClean="0">
              <a:solidFill>
                <a:schemeClr val="tx1">
                  <a:lumMod val="65000"/>
                  <a:lumOff val="35000"/>
                </a:schemeClr>
              </a:solidFill>
            </a:endParaRPr>
          </a:p>
          <a:p>
            <a:pPr marL="228600" lvl="0" indent="-228600">
              <a:lnSpc>
                <a:spcPct val="90000"/>
              </a:lnSpc>
              <a:spcBef>
                <a:spcPts val="1000"/>
              </a:spcBef>
            </a:pPr>
            <a:r>
              <a:rPr lang="ja-JP" altLang="en-US" sz="2800" b="1" dirty="0" smtClean="0">
                <a:solidFill>
                  <a:schemeClr val="tx1">
                    <a:lumMod val="65000"/>
                    <a:lumOff val="35000"/>
                  </a:schemeClr>
                </a:solidFill>
              </a:rPr>
              <a:t>　  通知可能。キャンペーンや割引情報の通知</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図形グループ 27"/>
          <p:cNvGrpSpPr/>
          <p:nvPr/>
        </p:nvGrpSpPr>
        <p:grpSpPr>
          <a:xfrm>
            <a:off x="643410" y="2648478"/>
            <a:ext cx="2127994" cy="1870486"/>
            <a:chOff x="1330198" y="3982038"/>
            <a:chExt cx="2127994" cy="1870486"/>
          </a:xfrm>
        </p:grpSpPr>
        <p:sp>
          <p:nvSpPr>
            <p:cNvPr id="11" name="テキスト ボックス 10"/>
            <p:cNvSpPr txBox="1"/>
            <p:nvPr/>
          </p:nvSpPr>
          <p:spPr>
            <a:xfrm>
              <a:off x="2403455" y="5077467"/>
              <a:ext cx="954107" cy="246221"/>
            </a:xfrm>
            <a:prstGeom prst="rect">
              <a:avLst/>
            </a:prstGeom>
            <a:noFill/>
          </p:spPr>
          <p:txBody>
            <a:bodyPr wrap="none" rtlCol="0">
              <a:spAutoFit/>
            </a:bodyPr>
            <a:lstStyle/>
            <a:p>
              <a:r>
                <a:rPr lang="ja-JP" altLang="en-US" sz="1000" dirty="0" smtClean="0">
                  <a:latin typeface="メイリオ" panose="020B0604030504040204" pitchFamily="50" charset="-128"/>
                  <a:ea typeface="メイリオ" panose="020B0604030504040204" pitchFamily="50" charset="-128"/>
                </a:rPr>
                <a:t>シリアル通信</a:t>
              </a:r>
              <a:endParaRPr lang="ja-JP" altLang="en-US" sz="1000" dirty="0">
                <a:latin typeface="メイリオ" panose="020B0604030504040204" pitchFamily="50" charset="-128"/>
                <a:ea typeface="メイリオ" panose="020B0604030504040204" pitchFamily="50" charset="-128"/>
              </a:endParaRPr>
            </a:p>
          </p:txBody>
        </p:sp>
        <p:sp>
          <p:nvSpPr>
            <p:cNvPr id="13" name="正方形/長方形 12"/>
            <p:cNvSpPr/>
            <p:nvPr/>
          </p:nvSpPr>
          <p:spPr>
            <a:xfrm>
              <a:off x="1874635" y="4604109"/>
              <a:ext cx="1129026" cy="43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dirty="0" smtClean="0">
                  <a:latin typeface="メイリオ" panose="020B0604030504040204" pitchFamily="50" charset="-128"/>
                  <a:ea typeface="メイリオ" panose="020B0604030504040204" pitchFamily="50" charset="-128"/>
                </a:rPr>
                <a:t>重量計測ボード</a:t>
              </a:r>
              <a:endParaRPr kumimoji="1" lang="ja-JP" altLang="en-US" sz="900" dirty="0">
                <a:latin typeface="メイリオ" panose="020B0604030504040204" pitchFamily="50" charset="-128"/>
                <a:ea typeface="メイリオ" panose="020B0604030504040204" pitchFamily="50" charset="-128"/>
              </a:endParaRPr>
            </a:p>
          </p:txBody>
        </p:sp>
        <p:sp>
          <p:nvSpPr>
            <p:cNvPr id="14" name="正方形/長方形 13"/>
            <p:cNvSpPr/>
            <p:nvPr/>
          </p:nvSpPr>
          <p:spPr>
            <a:xfrm>
              <a:off x="1874635" y="5349176"/>
              <a:ext cx="1129026" cy="43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dirty="0" smtClean="0">
                  <a:latin typeface="メイリオ" panose="020B0604030504040204" pitchFamily="50" charset="-128"/>
                  <a:ea typeface="メイリオ" panose="020B0604030504040204" pitchFamily="50" charset="-128"/>
                </a:rPr>
                <a:t>機器</a:t>
              </a:r>
              <a:endParaRPr kumimoji="1" lang="en-US" altLang="ja-JP" sz="900" dirty="0" smtClean="0">
                <a:latin typeface="メイリオ" panose="020B0604030504040204" pitchFamily="50" charset="-128"/>
                <a:ea typeface="メイリオ" panose="020B0604030504040204" pitchFamily="50" charset="-128"/>
              </a:endParaRPr>
            </a:p>
            <a:p>
              <a:pPr algn="ctr"/>
              <a:r>
                <a:rPr lang="ja-JP" altLang="en-US" sz="900" dirty="0">
                  <a:latin typeface="メイリオ" panose="020B0604030504040204" pitchFamily="50" charset="-128"/>
                  <a:ea typeface="メイリオ" panose="020B0604030504040204" pitchFamily="50" charset="-128"/>
                </a:rPr>
                <a:t>メインマイコン</a:t>
              </a:r>
              <a:endParaRPr kumimoji="1" lang="ja-JP" altLang="en-US" sz="900" dirty="0">
                <a:latin typeface="メイリオ" panose="020B0604030504040204" pitchFamily="50" charset="-128"/>
                <a:ea typeface="メイリオ" panose="020B0604030504040204" pitchFamily="50" charset="-128"/>
              </a:endParaRPr>
            </a:p>
          </p:txBody>
        </p:sp>
        <p:cxnSp>
          <p:nvCxnSpPr>
            <p:cNvPr id="15" name="直線コネクタ 14"/>
            <p:cNvCxnSpPr>
              <a:stCxn id="13" idx="2"/>
              <a:endCxn id="14" idx="0"/>
            </p:cNvCxnSpPr>
            <p:nvPr/>
          </p:nvCxnSpPr>
          <p:spPr>
            <a:xfrm>
              <a:off x="2439148" y="5036427"/>
              <a:ext cx="0" cy="312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2535325" y="5063188"/>
              <a:ext cx="922867" cy="25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544725" y="4217428"/>
              <a:ext cx="1913467" cy="1635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0198" y="3982038"/>
              <a:ext cx="603127" cy="606173"/>
            </a:xfrm>
            <a:prstGeom prst="rect">
              <a:avLst/>
            </a:prstGeom>
          </p:spPr>
        </p:pic>
        <p:sp>
          <p:nvSpPr>
            <p:cNvPr id="20" name="テキスト ボックス 19"/>
            <p:cNvSpPr txBox="1"/>
            <p:nvPr/>
          </p:nvSpPr>
          <p:spPr>
            <a:xfrm>
              <a:off x="2829820" y="4217428"/>
              <a:ext cx="611065" cy="295466"/>
            </a:xfrm>
            <a:prstGeom prst="rect">
              <a:avLst/>
            </a:prstGeom>
            <a:noFill/>
          </p:spPr>
          <p:txBody>
            <a:bodyPr wrap="none" rtlCol="0">
              <a:spAutoFit/>
            </a:bodyPr>
            <a:lstStyle/>
            <a:p>
              <a:r>
                <a:rPr lang="en-US" altLang="ja-JP" sz="1320" dirty="0">
                  <a:latin typeface="メイリオ" panose="020B0604030504040204" pitchFamily="50" charset="-128"/>
                  <a:ea typeface="メイリオ" panose="020B0604030504040204" pitchFamily="50" charset="-128"/>
                </a:rPr>
                <a:t>Wi-Fi</a:t>
              </a:r>
              <a:endParaRPr lang="ja-JP" altLang="en-US" sz="1320" dirty="0">
                <a:latin typeface="メイリオ" panose="020B0604030504040204" pitchFamily="50" charset="-128"/>
                <a:ea typeface="メイリオ" panose="020B0604030504040204" pitchFamily="50" charset="-128"/>
              </a:endParaRPr>
            </a:p>
          </p:txBody>
        </p:sp>
      </p:grpSp>
      <p:sp>
        <p:nvSpPr>
          <p:cNvPr id="2" name="正方形/長方形 1"/>
          <p:cNvSpPr/>
          <p:nvPr/>
        </p:nvSpPr>
        <p:spPr>
          <a:xfrm>
            <a:off x="3927917" y="131186"/>
            <a:ext cx="4487421" cy="369332"/>
          </a:xfrm>
          <a:prstGeom prst="rect">
            <a:avLst/>
          </a:prstGeom>
        </p:spPr>
        <p:txBody>
          <a:bodyPr wrap="square">
            <a:spAutoFit/>
          </a:bodyPr>
          <a:lstStyle/>
          <a:p>
            <a:pPr algn="ctr"/>
            <a:r>
              <a:rPr lang="ja-JP" altLang="en-US" dirty="0" smtClean="0"/>
              <a:t>今後の展開</a:t>
            </a:r>
            <a:endParaRPr lang="ja-JP" altLang="en-US" dirty="0"/>
          </a:p>
        </p:txBody>
      </p:sp>
      <p:sp>
        <p:nvSpPr>
          <p:cNvPr id="23" name="テキスト ボックス 22"/>
          <p:cNvSpPr txBox="1"/>
          <p:nvPr/>
        </p:nvSpPr>
        <p:spPr>
          <a:xfrm flipH="1">
            <a:off x="1160361" y="832396"/>
            <a:ext cx="9871275" cy="338554"/>
          </a:xfrm>
          <a:prstGeom prst="rect">
            <a:avLst/>
          </a:prstGeom>
          <a:solidFill>
            <a:schemeClr val="bg1">
              <a:lumMod val="95000"/>
            </a:schemeClr>
          </a:solidFill>
        </p:spPr>
        <p:txBody>
          <a:bodyPr wrap="square" rtlCol="0">
            <a:spAutoFit/>
          </a:bodyPr>
          <a:lstStyle/>
          <a:p>
            <a:pPr algn="ctr"/>
            <a:r>
              <a:rPr lang="ja-JP" altLang="en-US" sz="1600" dirty="0" smtClean="0"/>
              <a:t>既存のキッチンの収納棚に入るコースターサイズのセンサーデバイス開発</a:t>
            </a:r>
            <a:endParaRPr lang="ja-JP" altLang="en-US" sz="1600" dirty="0"/>
          </a:p>
        </p:txBody>
      </p:sp>
      <p:pic>
        <p:nvPicPr>
          <p:cNvPr id="24" name="図 2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20549" y="1356223"/>
            <a:ext cx="3297933" cy="2813992"/>
          </a:xfrm>
          <a:prstGeom prst="rect">
            <a:avLst/>
          </a:prstGeom>
          <a:effectLst>
            <a:softEdge rad="177800"/>
          </a:effectLst>
        </p:spPr>
      </p:pic>
      <p:pic>
        <p:nvPicPr>
          <p:cNvPr id="25" name="図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3645" y="4217428"/>
            <a:ext cx="3351740" cy="2513805"/>
          </a:xfrm>
          <a:prstGeom prst="rect">
            <a:avLst/>
          </a:prstGeom>
          <a:effectLst>
            <a:softEdge rad="114300"/>
          </a:effectLst>
        </p:spPr>
      </p:pic>
      <p:sp>
        <p:nvSpPr>
          <p:cNvPr id="26" name="正方形/長方形 25"/>
          <p:cNvSpPr/>
          <p:nvPr/>
        </p:nvSpPr>
        <p:spPr>
          <a:xfrm>
            <a:off x="8534400" y="2253358"/>
            <a:ext cx="858982" cy="11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8659530" y="6250359"/>
            <a:ext cx="858982" cy="11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rotWithShape="1">
          <a:blip r:embed="rId6" cstate="screen">
            <a:extLst>
              <a:ext uri="{BEBA8EAE-BF5A-486C-A8C5-ECC9F3942E4B}">
                <a14:imgProps xmlns:a14="http://schemas.microsoft.com/office/drawing/2010/main">
                  <a14:imgLayer r:embed="rId7">
                    <a14:imgEffect>
                      <a14:backgroundRemoval t="8780" b="100000" l="2778" r="100000"/>
                    </a14:imgEffect>
                  </a14:imgLayer>
                </a14:imgProps>
              </a:ext>
              <a:ext uri="{28A0092B-C50C-407E-A947-70E740481C1C}">
                <a14:useLocalDpi xmlns:a14="http://schemas.microsoft.com/office/drawing/2010/main"/>
              </a:ext>
            </a:extLst>
          </a:blip>
          <a:srcRect/>
          <a:stretch/>
        </p:blipFill>
        <p:spPr>
          <a:xfrm>
            <a:off x="3587953" y="3796768"/>
            <a:ext cx="1380922" cy="870773"/>
          </a:xfrm>
          <a:prstGeom prst="rect">
            <a:avLst/>
          </a:prstGeom>
        </p:spPr>
      </p:pic>
      <p:pic>
        <p:nvPicPr>
          <p:cNvPr id="30" name="図 29"/>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8780" b="100000" l="2778" r="100000"/>
                    </a14:imgEffect>
                  </a14:imgLayer>
                </a14:imgProps>
              </a:ext>
              <a:ext uri="{28A0092B-C50C-407E-A947-70E740481C1C}">
                <a14:useLocalDpi xmlns:a14="http://schemas.microsoft.com/office/drawing/2010/main"/>
              </a:ext>
            </a:extLst>
          </a:blip>
          <a:srcRect/>
          <a:stretch/>
        </p:blipFill>
        <p:spPr>
          <a:xfrm>
            <a:off x="4173517" y="2822334"/>
            <a:ext cx="1380922" cy="870773"/>
          </a:xfrm>
          <a:prstGeom prst="rect">
            <a:avLst/>
          </a:prstGeom>
        </p:spPr>
      </p:pic>
      <p:pic>
        <p:nvPicPr>
          <p:cNvPr id="31" name="図 3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43755" y="3782041"/>
            <a:ext cx="1380922" cy="870773"/>
          </a:xfrm>
          <a:prstGeom prst="rect">
            <a:avLst/>
          </a:prstGeom>
        </p:spPr>
      </p:pic>
      <p:pic>
        <p:nvPicPr>
          <p:cNvPr id="32" name="図 3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24677" y="3840840"/>
            <a:ext cx="1380922" cy="870773"/>
          </a:xfrm>
          <a:prstGeom prst="rect">
            <a:avLst/>
          </a:prstGeom>
        </p:spPr>
      </p:pic>
      <p:pic>
        <p:nvPicPr>
          <p:cNvPr id="33" name="図 3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928287" y="2822333"/>
            <a:ext cx="1380922" cy="870773"/>
          </a:xfrm>
          <a:prstGeom prst="rect">
            <a:avLst/>
          </a:prstGeom>
        </p:spPr>
      </p:pic>
    </p:spTree>
    <p:extLst>
      <p:ext uri="{BB962C8B-B14F-4D97-AF65-F5344CB8AC3E}">
        <p14:creationId xmlns:p14="http://schemas.microsoft.com/office/powerpoint/2010/main" val="1392550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400" dirty="0"/>
              <a:t>提供価値（競合ソリューションとの対比）</a:t>
            </a:r>
            <a:endParaRPr lang="en-US" altLang="ja-JP" sz="2400" dirty="0"/>
          </a:p>
        </p:txBody>
      </p:sp>
      <p:pic>
        <p:nvPicPr>
          <p:cNvPr id="23" name="図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60361" y="1855714"/>
            <a:ext cx="4317124" cy="4008399"/>
          </a:xfrm>
          <a:prstGeom prst="ellipse">
            <a:avLst/>
          </a:prstGeom>
        </p:spPr>
      </p:pic>
      <p:pic>
        <p:nvPicPr>
          <p:cNvPr id="25" name="図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2913" y="1855714"/>
            <a:ext cx="2958386" cy="1499181"/>
          </a:xfrm>
          <a:prstGeom prst="rect">
            <a:avLst/>
          </a:prstGeom>
        </p:spPr>
      </p:pic>
      <p:sp>
        <p:nvSpPr>
          <p:cNvPr id="26" name="テキスト ボックス 25"/>
          <p:cNvSpPr txBox="1"/>
          <p:nvPr/>
        </p:nvSpPr>
        <p:spPr>
          <a:xfrm flipH="1">
            <a:off x="1160361" y="1131944"/>
            <a:ext cx="9871275" cy="338554"/>
          </a:xfrm>
          <a:prstGeom prst="rect">
            <a:avLst/>
          </a:prstGeom>
          <a:solidFill>
            <a:schemeClr val="bg1">
              <a:lumMod val="95000"/>
            </a:schemeClr>
          </a:solidFill>
        </p:spPr>
        <p:txBody>
          <a:bodyPr wrap="square" rtlCol="0">
            <a:spAutoFit/>
          </a:bodyPr>
          <a:lstStyle/>
          <a:p>
            <a:pPr algn="ctr"/>
            <a:r>
              <a:rPr lang="ja-JP" altLang="en-US" sz="1600" dirty="0" smtClean="0"/>
              <a:t>自宅内の</a:t>
            </a:r>
            <a:r>
              <a:rPr lang="en-US" altLang="ja-JP" sz="1600" dirty="0" err="1" smtClean="0"/>
              <a:t>IoT</a:t>
            </a:r>
            <a:r>
              <a:rPr lang="ja-JP" altLang="en-US" sz="1600" dirty="0" smtClean="0"/>
              <a:t>デバイスによるストック管理、自動発注機能がトレンドになりつつある</a:t>
            </a:r>
            <a:endParaRPr lang="ja-JP" altLang="en-US" sz="1600" dirty="0"/>
          </a:p>
        </p:txBody>
      </p:sp>
      <p:pic>
        <p:nvPicPr>
          <p:cNvPr id="3" name="図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67746" y="3740111"/>
            <a:ext cx="1711252" cy="2692581"/>
          </a:xfrm>
          <a:prstGeom prst="rect">
            <a:avLst/>
          </a:prstGeom>
        </p:spPr>
      </p:pic>
      <p:pic>
        <p:nvPicPr>
          <p:cNvPr id="4" name="図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95103" y="3740112"/>
            <a:ext cx="1478782" cy="2692580"/>
          </a:xfrm>
          <a:prstGeom prst="rect">
            <a:avLst/>
          </a:prstGeom>
        </p:spPr>
      </p:pic>
      <p:pic>
        <p:nvPicPr>
          <p:cNvPr id="29" name="図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1708032" y="3149251"/>
            <a:ext cx="411287" cy="411287"/>
          </a:xfrm>
          <a:prstGeom prst="rect">
            <a:avLst/>
          </a:prstGeom>
        </p:spPr>
      </p:pic>
      <p:sp>
        <p:nvSpPr>
          <p:cNvPr id="31" name="テキスト ボックス 30"/>
          <p:cNvSpPr txBox="1"/>
          <p:nvPr/>
        </p:nvSpPr>
        <p:spPr>
          <a:xfrm flipH="1">
            <a:off x="583836" y="6094138"/>
            <a:ext cx="1409353" cy="338554"/>
          </a:xfrm>
          <a:prstGeom prst="rect">
            <a:avLst/>
          </a:prstGeom>
          <a:solidFill>
            <a:schemeClr val="accent2">
              <a:lumMod val="60000"/>
              <a:lumOff val="40000"/>
            </a:schemeClr>
          </a:solidFill>
        </p:spPr>
        <p:txBody>
          <a:bodyPr wrap="square" rtlCol="0">
            <a:spAutoFit/>
          </a:bodyPr>
          <a:lstStyle/>
          <a:p>
            <a:pPr algn="ctr"/>
            <a:r>
              <a:rPr lang="ja-JP" altLang="en-US" sz="1600" dirty="0" smtClean="0"/>
              <a:t>リアル店舗</a:t>
            </a:r>
            <a:endParaRPr lang="ja-JP" altLang="en-US" sz="1600" dirty="0"/>
          </a:p>
        </p:txBody>
      </p:sp>
      <p:sp>
        <p:nvSpPr>
          <p:cNvPr id="32" name="テキスト ボックス 31"/>
          <p:cNvSpPr txBox="1"/>
          <p:nvPr/>
        </p:nvSpPr>
        <p:spPr>
          <a:xfrm flipH="1">
            <a:off x="2332433" y="6094138"/>
            <a:ext cx="1409353" cy="338554"/>
          </a:xfrm>
          <a:prstGeom prst="rect">
            <a:avLst/>
          </a:prstGeom>
          <a:solidFill>
            <a:schemeClr val="accent2">
              <a:lumMod val="60000"/>
              <a:lumOff val="40000"/>
            </a:schemeClr>
          </a:solidFill>
        </p:spPr>
        <p:txBody>
          <a:bodyPr wrap="square" rtlCol="0">
            <a:spAutoFit/>
          </a:bodyPr>
          <a:lstStyle/>
          <a:p>
            <a:pPr algn="ctr"/>
            <a:r>
              <a:rPr lang="ja-JP" altLang="en-US" sz="1600" dirty="0" smtClean="0"/>
              <a:t>買う瞬間</a:t>
            </a:r>
            <a:endParaRPr lang="ja-JP" altLang="en-US" sz="1600" dirty="0"/>
          </a:p>
        </p:txBody>
      </p:sp>
      <p:sp>
        <p:nvSpPr>
          <p:cNvPr id="33" name="テキスト ボックス 32"/>
          <p:cNvSpPr txBox="1"/>
          <p:nvPr/>
        </p:nvSpPr>
        <p:spPr>
          <a:xfrm flipH="1">
            <a:off x="3944495" y="6094138"/>
            <a:ext cx="2156756" cy="338554"/>
          </a:xfrm>
          <a:prstGeom prst="rect">
            <a:avLst/>
          </a:prstGeom>
          <a:solidFill>
            <a:schemeClr val="accent2">
              <a:lumMod val="60000"/>
              <a:lumOff val="40000"/>
            </a:schemeClr>
          </a:solidFill>
        </p:spPr>
        <p:txBody>
          <a:bodyPr wrap="square" rtlCol="0">
            <a:spAutoFit/>
          </a:bodyPr>
          <a:lstStyle/>
          <a:p>
            <a:pPr algn="ctr"/>
            <a:r>
              <a:rPr lang="ja-JP" altLang="en-US" sz="1600" dirty="0" smtClean="0"/>
              <a:t>シンプルな通知</a:t>
            </a:r>
            <a:endParaRPr lang="ja-JP" alt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サービス機能</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9288" y="1926492"/>
            <a:ext cx="2202327" cy="3721954"/>
          </a:xfrm>
          <a:prstGeom prst="rect">
            <a:avLst/>
          </a:prstGeom>
        </p:spPr>
      </p:pic>
      <p:sp>
        <p:nvSpPr>
          <p:cNvPr id="6" name="テキスト ボックス 5"/>
          <p:cNvSpPr txBox="1"/>
          <p:nvPr/>
        </p:nvSpPr>
        <p:spPr>
          <a:xfrm>
            <a:off x="684550" y="1097280"/>
            <a:ext cx="1569660" cy="646331"/>
          </a:xfrm>
          <a:prstGeom prst="rect">
            <a:avLst/>
          </a:prstGeom>
          <a:noFill/>
        </p:spPr>
        <p:txBody>
          <a:bodyPr wrap="none" rtlCol="0">
            <a:spAutoFit/>
          </a:bodyPr>
          <a:lstStyle/>
          <a:p>
            <a:pPr algn="ctr"/>
            <a:r>
              <a:rPr kumimoji="1" lang="ja-JP" altLang="en-US" dirty="0" smtClean="0"/>
              <a:t>①調味料</a:t>
            </a:r>
            <a:r>
              <a:rPr lang="ja-JP" altLang="en-US" dirty="0" smtClean="0"/>
              <a:t>選択</a:t>
            </a:r>
            <a:endParaRPr lang="en-US" altLang="ja-JP" dirty="0" smtClean="0"/>
          </a:p>
          <a:p>
            <a:pPr algn="ctr"/>
            <a:r>
              <a:rPr kumimoji="1" lang="ja-JP" altLang="en-US" dirty="0" smtClean="0"/>
              <a:t>画面</a:t>
            </a:r>
            <a:endParaRPr kumimoji="1" lang="ja-JP" altLang="en-US" dirty="0"/>
          </a:p>
        </p:txBody>
      </p:sp>
      <p:sp>
        <p:nvSpPr>
          <p:cNvPr id="7" name="テキスト ボックス 6"/>
          <p:cNvSpPr txBox="1"/>
          <p:nvPr/>
        </p:nvSpPr>
        <p:spPr>
          <a:xfrm>
            <a:off x="3557258" y="1097280"/>
            <a:ext cx="1569660" cy="646331"/>
          </a:xfrm>
          <a:prstGeom prst="rect">
            <a:avLst/>
          </a:prstGeom>
          <a:noFill/>
        </p:spPr>
        <p:txBody>
          <a:bodyPr wrap="none" rtlCol="0">
            <a:spAutoFit/>
          </a:bodyPr>
          <a:lstStyle/>
          <a:p>
            <a:pPr algn="ctr"/>
            <a:r>
              <a:rPr lang="ja-JP" altLang="en-US" dirty="0" smtClean="0"/>
              <a:t>②各調味料の</a:t>
            </a:r>
            <a:endParaRPr lang="en-US" altLang="ja-JP" dirty="0" smtClean="0"/>
          </a:p>
          <a:p>
            <a:pPr algn="ctr"/>
            <a:r>
              <a:rPr lang="ja-JP" altLang="en-US" dirty="0" smtClean="0"/>
              <a:t>残量表示画面</a:t>
            </a:r>
            <a:endParaRPr kumimoji="1" lang="ja-JP" altLang="en-US" dirty="0"/>
          </a:p>
        </p:txBody>
      </p:sp>
      <p:sp>
        <p:nvSpPr>
          <p:cNvPr id="8" name="テキスト ボックス 7"/>
          <p:cNvSpPr txBox="1"/>
          <p:nvPr/>
        </p:nvSpPr>
        <p:spPr>
          <a:xfrm>
            <a:off x="6314550" y="1097280"/>
            <a:ext cx="2031326" cy="646331"/>
          </a:xfrm>
          <a:prstGeom prst="rect">
            <a:avLst/>
          </a:prstGeom>
          <a:noFill/>
        </p:spPr>
        <p:txBody>
          <a:bodyPr wrap="none" rtlCol="0">
            <a:spAutoFit/>
          </a:bodyPr>
          <a:lstStyle/>
          <a:p>
            <a:pPr algn="ctr"/>
            <a:r>
              <a:rPr lang="ja-JP" altLang="en-US" dirty="0" smtClean="0"/>
              <a:t>③各センサーの</a:t>
            </a:r>
            <a:endParaRPr lang="en-US" altLang="ja-JP" dirty="0" smtClean="0"/>
          </a:p>
          <a:p>
            <a:pPr algn="ctr"/>
            <a:r>
              <a:rPr lang="ja-JP" altLang="en-US" dirty="0" smtClean="0"/>
              <a:t>登録情報表示画面</a:t>
            </a:r>
            <a:endParaRPr kumimoji="1" lang="ja-JP" altLang="en-US" dirty="0"/>
          </a:p>
        </p:txBody>
      </p:sp>
      <p:sp>
        <p:nvSpPr>
          <p:cNvPr id="9" name="テキスト ボックス 8"/>
          <p:cNvSpPr txBox="1"/>
          <p:nvPr/>
        </p:nvSpPr>
        <p:spPr>
          <a:xfrm>
            <a:off x="9533506" y="1097280"/>
            <a:ext cx="2076210" cy="369332"/>
          </a:xfrm>
          <a:prstGeom prst="rect">
            <a:avLst/>
          </a:prstGeom>
          <a:noFill/>
        </p:spPr>
        <p:txBody>
          <a:bodyPr wrap="none" rtlCol="0">
            <a:spAutoFit/>
          </a:bodyPr>
          <a:lstStyle/>
          <a:p>
            <a:pPr algn="ctr"/>
            <a:r>
              <a:rPr lang="ja-JP" altLang="en-US" dirty="0" smtClean="0"/>
              <a:t>④通知画面</a:t>
            </a:r>
            <a:r>
              <a:rPr lang="en-US" altLang="ja-JP" dirty="0" smtClean="0"/>
              <a:t>(LINE)</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88592" y="1926492"/>
            <a:ext cx="2202327" cy="3721954"/>
          </a:xfrm>
          <a:prstGeom prst="rect">
            <a:avLst/>
          </a:prstGeom>
        </p:spPr>
      </p:pic>
      <p:pic>
        <p:nvPicPr>
          <p:cNvPr id="12" name="図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29966" y="1926492"/>
            <a:ext cx="2202327" cy="3721954"/>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33506" y="1926492"/>
            <a:ext cx="2202327" cy="3721954"/>
          </a:xfrm>
          <a:prstGeom prst="rect">
            <a:avLst/>
          </a:prstGeom>
        </p:spPr>
      </p:pic>
      <p:pic>
        <p:nvPicPr>
          <p:cNvPr id="2050" name="Picture 2" descr="C:\Users\s129907\Desktop\IMG_394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82089" y="2409745"/>
            <a:ext cx="1845434" cy="2676255"/>
          </a:xfrm>
          <a:prstGeom prst="rect">
            <a:avLst/>
          </a:prstGeom>
          <a:noFill/>
        </p:spPr>
      </p:pic>
      <p:pic>
        <p:nvPicPr>
          <p:cNvPr id="5" name="図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8250" y="2409745"/>
            <a:ext cx="1838326" cy="2642500"/>
          </a:xfrm>
          <a:prstGeom prst="rect">
            <a:avLst/>
          </a:prstGeom>
        </p:spPr>
      </p:pic>
      <p:pic>
        <p:nvPicPr>
          <p:cNvPr id="2051" name="Picture 3" descr="C:\Users\s129907\Desktop\IMG_394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97874" y="2409745"/>
            <a:ext cx="1889596" cy="2663713"/>
          </a:xfrm>
          <a:prstGeom prst="rect">
            <a:avLst/>
          </a:prstGeom>
          <a:noFill/>
        </p:spPr>
      </p:pic>
      <p:pic>
        <p:nvPicPr>
          <p:cNvPr id="18" name="図 1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08317" y="2409746"/>
            <a:ext cx="1901398" cy="2642499"/>
          </a:xfrm>
          <a:prstGeom prst="rect">
            <a:avLst/>
          </a:prstGeom>
        </p:spPr>
      </p:pic>
      <p:sp>
        <p:nvSpPr>
          <p:cNvPr id="19" name="テキスト ボックス 18"/>
          <p:cNvSpPr txBox="1"/>
          <p:nvPr/>
        </p:nvSpPr>
        <p:spPr>
          <a:xfrm>
            <a:off x="9533506" y="3442447"/>
            <a:ext cx="210185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dirty="0" smtClean="0"/>
              <a:t>1/14</a:t>
            </a:r>
            <a:r>
              <a:rPr lang="ja-JP" altLang="en-US" dirty="0" smtClean="0"/>
              <a:t>時点　実装中</a:t>
            </a:r>
            <a:endParaRPr kumimoji="1"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68036" y="1675216"/>
            <a:ext cx="5615930" cy="3745782"/>
          </a:xfrm>
        </p:spPr>
      </p:pic>
      <p:sp>
        <p:nvSpPr>
          <p:cNvPr id="5" name="テキスト ボックス 4"/>
          <p:cNvSpPr txBox="1"/>
          <p:nvPr/>
        </p:nvSpPr>
        <p:spPr>
          <a:xfrm flipH="1">
            <a:off x="1160361" y="979544"/>
            <a:ext cx="9871275" cy="338554"/>
          </a:xfrm>
          <a:prstGeom prst="rect">
            <a:avLst/>
          </a:prstGeom>
          <a:solidFill>
            <a:schemeClr val="bg1">
              <a:lumMod val="95000"/>
            </a:schemeClr>
          </a:solidFill>
        </p:spPr>
        <p:txBody>
          <a:bodyPr wrap="square" rtlCol="0">
            <a:spAutoFit/>
          </a:bodyPr>
          <a:lstStyle/>
          <a:p>
            <a:pPr algn="ctr"/>
            <a:r>
              <a:rPr lang="ja-JP" altLang="en-US" sz="1600" dirty="0" smtClean="0"/>
              <a:t>スーパー</a:t>
            </a:r>
            <a:r>
              <a:rPr lang="ja-JP" altLang="en-US" sz="1600" dirty="0"/>
              <a:t>で</a:t>
            </a:r>
            <a:r>
              <a:rPr lang="ja-JP" altLang="en-US" sz="1600" dirty="0" smtClean="0"/>
              <a:t>買い物している女性の「あれっ？」に答えるサービス</a:t>
            </a:r>
            <a:endParaRPr lang="ja-JP" altLang="en-US" sz="1600" dirty="0"/>
          </a:p>
        </p:txBody>
      </p:sp>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999" y="1675216"/>
            <a:ext cx="5615931" cy="3745782"/>
          </a:xfrm>
          <a:prstGeom prst="rect">
            <a:avLst/>
          </a:prstGeom>
        </p:spPr>
      </p:pic>
      <p:sp>
        <p:nvSpPr>
          <p:cNvPr id="14" name="円/楕円 13"/>
          <p:cNvSpPr/>
          <p:nvPr/>
        </p:nvSpPr>
        <p:spPr>
          <a:xfrm>
            <a:off x="4269525" y="3544957"/>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4158538" y="3347212"/>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9475386" y="3650975"/>
            <a:ext cx="1677029" cy="121025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9242724" y="3373024"/>
            <a:ext cx="315728" cy="1855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131737" y="3175279"/>
            <a:ext cx="221974" cy="118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335652" y="5627472"/>
            <a:ext cx="2018501" cy="261610"/>
          </a:xfrm>
          <a:prstGeom prst="rect">
            <a:avLst/>
          </a:prstGeom>
          <a:noFill/>
        </p:spPr>
        <p:txBody>
          <a:bodyPr wrap="none" rtlCol="0">
            <a:spAutoFit/>
          </a:bodyPr>
          <a:lstStyle/>
          <a:p>
            <a:r>
              <a:rPr kumimoji="1" lang="ja-JP" altLang="en-US" sz="1100" dirty="0" smtClean="0"/>
              <a:t>あれっ、醤油まだあったかな</a:t>
            </a:r>
            <a:endParaRPr kumimoji="1" lang="en-US" altLang="ja-JP" sz="1100" dirty="0" smtClean="0"/>
          </a:p>
        </p:txBody>
      </p:sp>
      <p:sp>
        <p:nvSpPr>
          <p:cNvPr id="19" name="テキスト ボックス 18"/>
          <p:cNvSpPr txBox="1"/>
          <p:nvPr/>
        </p:nvSpPr>
        <p:spPr>
          <a:xfrm>
            <a:off x="7352415" y="5602290"/>
            <a:ext cx="3679221" cy="261610"/>
          </a:xfrm>
          <a:prstGeom prst="rect">
            <a:avLst/>
          </a:prstGeom>
          <a:noFill/>
        </p:spPr>
        <p:txBody>
          <a:bodyPr wrap="square" rtlCol="0">
            <a:spAutoFit/>
          </a:bodyPr>
          <a:lstStyle/>
          <a:p>
            <a:pPr algn="ctr"/>
            <a:r>
              <a:rPr lang="ja-JP" altLang="en-US" sz="1100" dirty="0" smtClean="0"/>
              <a:t>この料理に使う、</a:t>
            </a:r>
            <a:r>
              <a:rPr kumimoji="1" lang="ja-JP" altLang="en-US" sz="1100" dirty="0" smtClean="0"/>
              <a:t>ごま油残ってたかな</a:t>
            </a:r>
            <a:endParaRPr kumimoji="1" lang="en-US" altLang="ja-JP" sz="1100" dirty="0" smtClean="0"/>
          </a:p>
        </p:txBody>
      </p:sp>
      <p:sp>
        <p:nvSpPr>
          <p:cNvPr id="21" name="円/楕円 20"/>
          <p:cNvSpPr/>
          <p:nvPr/>
        </p:nvSpPr>
        <p:spPr>
          <a:xfrm>
            <a:off x="3391569" y="3809655"/>
            <a:ext cx="1855779" cy="9068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65677" y="3638237"/>
            <a:ext cx="1677925" cy="1258981"/>
          </a:xfrm>
          <a:prstGeom prst="ellipse">
            <a:avLst/>
          </a:prstGeom>
          <a:effectLst>
            <a:softEdge rad="101600"/>
          </a:effectLst>
        </p:spPr>
      </p:pic>
      <p:pic>
        <p:nvPicPr>
          <p:cNvPr id="22" name="図 2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490991" y="3653045"/>
            <a:ext cx="1791477" cy="1115423"/>
          </a:xfrm>
          <a:prstGeom prst="ellipse">
            <a:avLst/>
          </a:prstGeom>
          <a:effectLst>
            <a:softEdge rad="165100"/>
          </a:effectLst>
        </p:spPr>
      </p:pic>
    </p:spTree>
    <p:extLst>
      <p:ext uri="{BB962C8B-B14F-4D97-AF65-F5344CB8AC3E}">
        <p14:creationId xmlns:p14="http://schemas.microsoft.com/office/powerpoint/2010/main" val="1509780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2400" dirty="0" smtClean="0"/>
              <a:t>サービスコンセプト</a:t>
            </a:r>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2801" y="2856647"/>
            <a:ext cx="3472718" cy="3224378"/>
          </a:xfrm>
          <a:prstGeom prst="ellipse">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53697" y="4027574"/>
            <a:ext cx="411287" cy="411287"/>
          </a:xfrm>
          <a:prstGeom prst="rect">
            <a:avLst/>
          </a:prstGeom>
        </p:spPr>
      </p:pic>
      <p:grpSp>
        <p:nvGrpSpPr>
          <p:cNvPr id="24" name="グループ化 23"/>
          <p:cNvGrpSpPr/>
          <p:nvPr/>
        </p:nvGrpSpPr>
        <p:grpSpPr>
          <a:xfrm>
            <a:off x="632441" y="1493763"/>
            <a:ext cx="1227375" cy="1691368"/>
            <a:chOff x="838200" y="2346088"/>
            <a:chExt cx="1084310" cy="1697096"/>
          </a:xfrm>
        </p:grpSpPr>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2686898"/>
              <a:ext cx="1084309" cy="1356286"/>
            </a:xfrm>
            <a:prstGeom prst="rect">
              <a:avLst/>
            </a:prstGeom>
          </p:spPr>
        </p:pic>
        <p:sp>
          <p:nvSpPr>
            <p:cNvPr id="8" name="テキスト ボックス 7"/>
            <p:cNvSpPr txBox="1"/>
            <p:nvPr/>
          </p:nvSpPr>
          <p:spPr>
            <a:xfrm>
              <a:off x="838201" y="2346088"/>
              <a:ext cx="1084309" cy="307777"/>
            </a:xfrm>
            <a:prstGeom prst="rect">
              <a:avLst/>
            </a:prstGeom>
            <a:noFill/>
          </p:spPr>
          <p:txBody>
            <a:bodyPr wrap="square" rtlCol="0">
              <a:spAutoFit/>
            </a:bodyPr>
            <a:lstStyle/>
            <a:p>
              <a:pPr algn="ctr"/>
              <a:r>
                <a:rPr lang="ja-JP" altLang="en-US" sz="1400" b="1" dirty="0" smtClean="0"/>
                <a:t>自宅</a:t>
              </a:r>
              <a:endParaRPr lang="ja-JP" altLang="ja-JP" sz="1400" b="1" dirty="0"/>
            </a:p>
          </p:txBody>
        </p:sp>
      </p:grpSp>
      <p:sp>
        <p:nvSpPr>
          <p:cNvPr id="9" name="テキスト ボックス 8"/>
          <p:cNvSpPr txBox="1"/>
          <p:nvPr/>
        </p:nvSpPr>
        <p:spPr>
          <a:xfrm>
            <a:off x="10452295" y="4224056"/>
            <a:ext cx="1084309" cy="307777"/>
          </a:xfrm>
          <a:prstGeom prst="rect">
            <a:avLst/>
          </a:prstGeom>
          <a:noFill/>
        </p:spPr>
        <p:txBody>
          <a:bodyPr wrap="square" rtlCol="0">
            <a:spAutoFit/>
          </a:bodyPr>
          <a:lstStyle/>
          <a:p>
            <a:pPr algn="ctr"/>
            <a:r>
              <a:rPr lang="ja-JP" altLang="en-US" sz="1400" b="1" dirty="0" smtClean="0"/>
              <a:t>外出先</a:t>
            </a:r>
            <a:endParaRPr lang="ja-JP" altLang="ja-JP" sz="1400" b="1" dirty="0"/>
          </a:p>
        </p:txBody>
      </p:sp>
      <p:pic>
        <p:nvPicPr>
          <p:cNvPr id="10" name="図 9"/>
          <p:cNvPicPr>
            <a:picLocks noChangeAspect="1"/>
          </p:cNvPicPr>
          <p:nvPr/>
        </p:nvPicPr>
        <p:blipFill>
          <a:blip r:embed="rId6"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798724" y="729515"/>
            <a:ext cx="1610267" cy="1165004"/>
          </a:xfrm>
          <a:prstGeom prst="rect">
            <a:avLst/>
          </a:prstGeom>
        </p:spPr>
      </p:pic>
      <p:grpSp>
        <p:nvGrpSpPr>
          <p:cNvPr id="12" name="図形グループ 11"/>
          <p:cNvGrpSpPr/>
          <p:nvPr/>
        </p:nvGrpSpPr>
        <p:grpSpPr>
          <a:xfrm>
            <a:off x="3782170" y="1755661"/>
            <a:ext cx="1268169" cy="1740463"/>
            <a:chOff x="4165874" y="2437236"/>
            <a:chExt cx="1089352" cy="1093006"/>
          </a:xfrm>
        </p:grpSpPr>
        <p:cxnSp>
          <p:nvCxnSpPr>
            <p:cNvPr id="13" name="直線矢印コネクタ 12"/>
            <p:cNvCxnSpPr/>
            <p:nvPr/>
          </p:nvCxnSpPr>
          <p:spPr>
            <a:xfrm flipV="1">
              <a:off x="4391417" y="2562768"/>
              <a:ext cx="863809" cy="94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4165874" y="2437236"/>
              <a:ext cx="1010507" cy="1093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p:cNvCxnSpPr/>
          <p:nvPr/>
        </p:nvCxnSpPr>
        <p:spPr>
          <a:xfrm>
            <a:off x="6134648" y="1897323"/>
            <a:ext cx="1188598" cy="174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312739" y="1589546"/>
            <a:ext cx="1423564" cy="678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C:\Users\s129907\Desktop\imgres.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911115" y="1789163"/>
            <a:ext cx="869857" cy="869857"/>
          </a:xfrm>
          <a:prstGeom prst="rect">
            <a:avLst/>
          </a:prstGeom>
          <a:noFill/>
        </p:spPr>
      </p:pic>
      <p:pic>
        <p:nvPicPr>
          <p:cNvPr id="23" name="Picture 4" descr="C:\Users\s129907\Desktop\8699.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flipH="1">
            <a:off x="8434292" y="3496124"/>
            <a:ext cx="2530569" cy="2530569"/>
          </a:xfrm>
          <a:prstGeom prst="rect">
            <a:avLst/>
          </a:prstGeom>
          <a:noFill/>
        </p:spPr>
      </p:pic>
      <p:cxnSp>
        <p:nvCxnSpPr>
          <p:cNvPr id="27" name="直線矢印コネクタ 26"/>
          <p:cNvCxnSpPr/>
          <p:nvPr/>
        </p:nvCxnSpPr>
        <p:spPr>
          <a:xfrm>
            <a:off x="8422103" y="2659020"/>
            <a:ext cx="12189" cy="96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5009343" y="1226513"/>
            <a:ext cx="1084309" cy="307777"/>
          </a:xfrm>
          <a:prstGeom prst="rect">
            <a:avLst/>
          </a:prstGeom>
          <a:noFill/>
        </p:spPr>
        <p:txBody>
          <a:bodyPr wrap="square" rtlCol="0">
            <a:spAutoFit/>
          </a:bodyPr>
          <a:lstStyle/>
          <a:p>
            <a:pPr algn="ctr"/>
            <a:r>
              <a:rPr lang="en-US" altLang="ja-JP" sz="1400" b="1" smtClean="0"/>
              <a:t>Cloud</a:t>
            </a:r>
            <a:endParaRPr lang="ja-JP" altLang="ja-JP" sz="1400" b="1" dirty="0"/>
          </a:p>
        </p:txBody>
      </p:sp>
      <p:sp>
        <p:nvSpPr>
          <p:cNvPr id="30" name="テキスト ボックス 29"/>
          <p:cNvSpPr txBox="1"/>
          <p:nvPr/>
        </p:nvSpPr>
        <p:spPr>
          <a:xfrm>
            <a:off x="7252212" y="5281304"/>
            <a:ext cx="1690124" cy="646331"/>
          </a:xfrm>
          <a:prstGeom prst="rect">
            <a:avLst/>
          </a:prstGeom>
          <a:noFill/>
        </p:spPr>
        <p:txBody>
          <a:bodyPr wrap="square" rtlCol="0">
            <a:spAutoFit/>
          </a:bodyPr>
          <a:lstStyle/>
          <a:p>
            <a:pPr algn="ctr"/>
            <a:r>
              <a:rPr lang="en-US" altLang="ja-JP" sz="1400" b="1" dirty="0" smtClean="0"/>
              <a:t>Web</a:t>
            </a:r>
            <a:r>
              <a:rPr lang="ja-JP" altLang="en-US" sz="1400" b="1" dirty="0" smtClean="0"/>
              <a:t>サービス</a:t>
            </a:r>
            <a:endParaRPr lang="en-US" altLang="ja-JP" sz="1400" b="1" dirty="0" smtClean="0"/>
          </a:p>
          <a:p>
            <a:pPr algn="ctr"/>
            <a:r>
              <a:rPr lang="en-US" altLang="ja-JP" sz="1100" b="1" dirty="0" smtClean="0"/>
              <a:t>(https://spice-shelf.jp)</a:t>
            </a:r>
          </a:p>
        </p:txBody>
      </p:sp>
      <p:sp>
        <p:nvSpPr>
          <p:cNvPr id="31" name="テキスト ボックス 30"/>
          <p:cNvSpPr txBox="1"/>
          <p:nvPr/>
        </p:nvSpPr>
        <p:spPr>
          <a:xfrm>
            <a:off x="1571950" y="6177512"/>
            <a:ext cx="1690124" cy="523220"/>
          </a:xfrm>
          <a:prstGeom prst="rect">
            <a:avLst/>
          </a:prstGeom>
          <a:noFill/>
        </p:spPr>
        <p:txBody>
          <a:bodyPr wrap="square" rtlCol="0">
            <a:spAutoFit/>
          </a:bodyPr>
          <a:lstStyle/>
          <a:p>
            <a:pPr algn="ctr"/>
            <a:r>
              <a:rPr lang="en-US" altLang="ja-JP" sz="1400" b="1" dirty="0" err="1" smtClean="0"/>
              <a:t>IoT</a:t>
            </a:r>
            <a:r>
              <a:rPr lang="ja-JP" altLang="en-US" sz="1400" b="1" dirty="0" smtClean="0"/>
              <a:t>調味料棚</a:t>
            </a:r>
          </a:p>
          <a:p>
            <a:pPr algn="ctr"/>
            <a:r>
              <a:rPr lang="en-US" altLang="ja-JP" sz="1400" b="1" dirty="0" smtClean="0"/>
              <a:t>(Spice-Shelf)</a:t>
            </a:r>
          </a:p>
        </p:txBody>
      </p:sp>
      <p:sp>
        <p:nvSpPr>
          <p:cNvPr id="32" name="テキスト ボックス 31"/>
          <p:cNvSpPr txBox="1"/>
          <p:nvPr/>
        </p:nvSpPr>
        <p:spPr>
          <a:xfrm>
            <a:off x="8767524" y="1898762"/>
            <a:ext cx="2146771" cy="738664"/>
          </a:xfrm>
          <a:prstGeom prst="rect">
            <a:avLst/>
          </a:prstGeom>
          <a:noFill/>
        </p:spPr>
        <p:txBody>
          <a:bodyPr wrap="square" rtlCol="0">
            <a:spAutoFit/>
          </a:bodyPr>
          <a:lstStyle/>
          <a:p>
            <a:pPr algn="ctr"/>
            <a:r>
              <a:rPr lang="ja-JP" altLang="en-US" sz="1400" b="1" dirty="0" smtClean="0"/>
              <a:t>通知機能</a:t>
            </a:r>
          </a:p>
          <a:p>
            <a:pPr algn="ctr"/>
            <a:r>
              <a:rPr lang="en-US" altLang="ja-JP" sz="1400" b="1" dirty="0" smtClean="0"/>
              <a:t>(LINE</a:t>
            </a:r>
            <a:r>
              <a:rPr lang="ja-JP" altLang="en-US" sz="1400" b="1" dirty="0" smtClean="0"/>
              <a:t>アカウント名：</a:t>
            </a:r>
            <a:r>
              <a:rPr lang="en-US" altLang="ja-JP" sz="1400" b="1" dirty="0" smtClean="0"/>
              <a:t>Spice-Shelf)</a:t>
            </a:r>
          </a:p>
        </p:txBody>
      </p:sp>
      <p:sp>
        <p:nvSpPr>
          <p:cNvPr id="33" name="テキスト ボックス 32"/>
          <p:cNvSpPr txBox="1"/>
          <p:nvPr/>
        </p:nvSpPr>
        <p:spPr>
          <a:xfrm>
            <a:off x="7149536" y="1447884"/>
            <a:ext cx="2402124" cy="307777"/>
          </a:xfrm>
          <a:prstGeom prst="rect">
            <a:avLst/>
          </a:prstGeom>
          <a:noFill/>
        </p:spPr>
        <p:txBody>
          <a:bodyPr wrap="square" rtlCol="0">
            <a:spAutoFit/>
          </a:bodyPr>
          <a:lstStyle/>
          <a:p>
            <a:pPr algn="ctr"/>
            <a:r>
              <a:rPr lang="en-US" altLang="ja-JP" sz="1400" b="1" dirty="0" smtClean="0"/>
              <a:t>LINE </a:t>
            </a:r>
            <a:r>
              <a:rPr lang="en-US" altLang="ja-JP" sz="1400" b="1" dirty="0" err="1" smtClean="0"/>
              <a:t>Messesing</a:t>
            </a:r>
            <a:r>
              <a:rPr lang="en-US" altLang="ja-JP" sz="1400" b="1" dirty="0" smtClean="0"/>
              <a:t> API</a:t>
            </a:r>
            <a:endParaRPr lang="ja-JP" altLang="ja-JP" sz="1400" b="1" dirty="0"/>
          </a:p>
        </p:txBody>
      </p:sp>
      <p:grpSp>
        <p:nvGrpSpPr>
          <p:cNvPr id="11" name="図形グループ 10"/>
          <p:cNvGrpSpPr/>
          <p:nvPr/>
        </p:nvGrpSpPr>
        <p:grpSpPr>
          <a:xfrm>
            <a:off x="7274070" y="3784914"/>
            <a:ext cx="637045" cy="1186062"/>
            <a:chOff x="7450423" y="4238845"/>
            <a:chExt cx="637045" cy="1186062"/>
          </a:xfrm>
        </p:grpSpPr>
        <p:pic>
          <p:nvPicPr>
            <p:cNvPr id="25" name="図 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50423" y="4238845"/>
              <a:ext cx="637045" cy="1186062"/>
            </a:xfrm>
            <a:prstGeom prst="rect">
              <a:avLst/>
            </a:prstGeom>
          </p:spPr>
        </p:pic>
        <p:pic>
          <p:nvPicPr>
            <p:cNvPr id="26" name="Picture 2" descr="C:\Users\s129907\Desktop\IMG_3944.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504605" y="4422426"/>
              <a:ext cx="496391" cy="821087"/>
            </a:xfrm>
            <a:prstGeom prst="rect">
              <a:avLst/>
            </a:prstGeom>
            <a:noFill/>
          </p:spPr>
        </p:pic>
      </p:grpSp>
      <p:grpSp>
        <p:nvGrpSpPr>
          <p:cNvPr id="3" name="図形グループ 2"/>
          <p:cNvGrpSpPr/>
          <p:nvPr/>
        </p:nvGrpSpPr>
        <p:grpSpPr>
          <a:xfrm>
            <a:off x="8097274" y="3731243"/>
            <a:ext cx="712714" cy="1239734"/>
            <a:chOff x="8935362" y="4228181"/>
            <a:chExt cx="712714" cy="1339353"/>
          </a:xfrm>
        </p:grpSpPr>
        <p:pic>
          <p:nvPicPr>
            <p:cNvPr id="34" name="図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35362" y="4228181"/>
              <a:ext cx="712714" cy="1339353"/>
            </a:xfrm>
            <a:prstGeom prst="rect">
              <a:avLst/>
            </a:prstGeom>
          </p:spPr>
        </p:pic>
        <p:pic>
          <p:nvPicPr>
            <p:cNvPr id="35" name="図 3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00818" y="4411762"/>
              <a:ext cx="581802" cy="1034832"/>
            </a:xfrm>
            <a:prstGeom prst="rect">
              <a:avLst/>
            </a:prstGeom>
          </p:spPr>
        </p:pic>
      </p:grpSp>
      <p:pic>
        <p:nvPicPr>
          <p:cNvPr id="36" name="図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86920" y="4665038"/>
            <a:ext cx="1669895" cy="104201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ice-Shelf111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3100" y="156745"/>
            <a:ext cx="10845800" cy="6096000"/>
          </a:xfrm>
          <a:prstGeom prst="rect">
            <a:avLst/>
          </a:prstGeom>
        </p:spPr>
      </p:pic>
    </p:spTree>
    <p:extLst>
      <p:ext uri="{BB962C8B-B14F-4D97-AF65-F5344CB8AC3E}">
        <p14:creationId xmlns:p14="http://schemas.microsoft.com/office/powerpoint/2010/main" val="12992493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INE共有.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3100" y="401320"/>
            <a:ext cx="10845800" cy="6096000"/>
          </a:xfrm>
          <a:prstGeom prst="rect">
            <a:avLst/>
          </a:prstGeom>
        </p:spPr>
      </p:pic>
    </p:spTree>
    <p:extLst>
      <p:ext uri="{BB962C8B-B14F-4D97-AF65-F5344CB8AC3E}">
        <p14:creationId xmlns:p14="http://schemas.microsoft.com/office/powerpoint/2010/main" val="15860804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p:cNvGraphicFramePr>
            <a:graphicFrameLocks noGrp="1"/>
          </p:cNvGraphicFramePr>
          <p:nvPr>
            <p:extLst>
              <p:ext uri="{D42A27DB-BD31-4B8C-83A1-F6EECF244321}">
                <p14:modId xmlns:p14="http://schemas.microsoft.com/office/powerpoint/2010/main" val="1987469704"/>
              </p:ext>
            </p:extLst>
          </p:nvPr>
        </p:nvGraphicFramePr>
        <p:xfrm>
          <a:off x="326611" y="808157"/>
          <a:ext cx="11612348" cy="5438688"/>
        </p:xfrm>
        <a:graphic>
          <a:graphicData uri="http://schemas.openxmlformats.org/drawingml/2006/table">
            <a:tbl>
              <a:tblPr firstRow="1" bandRow="1">
                <a:tableStyleId>{5C22544A-7EE6-4342-B048-85BDC9FD1C3A}</a:tableStyleId>
              </a:tblPr>
              <a:tblGrid>
                <a:gridCol w="2111789"/>
                <a:gridCol w="1737360"/>
                <a:gridCol w="6553200"/>
                <a:gridCol w="1209999"/>
              </a:tblGrid>
              <a:tr h="373995">
                <a:tc>
                  <a:txBody>
                    <a:bodyPr/>
                    <a:lstStyle/>
                    <a:p>
                      <a:pPr algn="ctr"/>
                      <a:r>
                        <a:rPr kumimoji="1" lang="ja-JP" altLang="en-US" sz="1400" b="1" dirty="0" smtClean="0">
                          <a:solidFill>
                            <a:schemeClr val="bg1"/>
                          </a:solidFill>
                          <a:latin typeface="メイリオ" pitchFamily="50" charset="-128"/>
                          <a:ea typeface="メイリオ" pitchFamily="50" charset="-128"/>
                        </a:rPr>
                        <a:t>名称</a:t>
                      </a:r>
                    </a:p>
                  </a:txBody>
                  <a:tcPr anchor="ctr">
                    <a:solidFill>
                      <a:schemeClr val="tx1">
                        <a:lumMod val="65000"/>
                        <a:lumOff val="35000"/>
                      </a:schemeClr>
                    </a:solidFill>
                  </a:tcPr>
                </a:tc>
                <a:tc>
                  <a:txBody>
                    <a:bodyPr/>
                    <a:lstStyle/>
                    <a:p>
                      <a:pPr algn="ctr"/>
                      <a:r>
                        <a:rPr kumimoji="1" lang="ja-JP" altLang="en-US" sz="1400" b="1" dirty="0" smtClean="0">
                          <a:solidFill>
                            <a:schemeClr val="bg1"/>
                          </a:solidFill>
                          <a:latin typeface="メイリオ" pitchFamily="50" charset="-128"/>
                          <a:ea typeface="メイリオ" pitchFamily="50" charset="-128"/>
                        </a:rPr>
                        <a:t>役割</a:t>
                      </a:r>
                    </a:p>
                  </a:txBody>
                  <a:tcPr anchor="ctr">
                    <a:solidFill>
                      <a:schemeClr val="tx1">
                        <a:lumMod val="65000"/>
                        <a:lumOff val="3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cs typeface="+mn-cs"/>
                        </a:rPr>
                        <a:t>実現方法</a:t>
                      </a:r>
                      <a:endParaRPr kumimoji="1" lang="ja-JP" altLang="en-US" sz="900" b="1" dirty="0" smtClean="0">
                        <a:solidFill>
                          <a:schemeClr val="tx1">
                            <a:lumMod val="65000"/>
                            <a:lumOff val="35000"/>
                          </a:schemeClr>
                        </a:solidFill>
                        <a:latin typeface="メイリオ" pitchFamily="50" charset="-128"/>
                        <a:ea typeface="メイリオ" pitchFamily="50" charset="-128"/>
                      </a:endParaRPr>
                    </a:p>
                  </a:txBody>
                  <a:tcPr anchor="ctr">
                    <a:solidFill>
                      <a:schemeClr val="tx1">
                        <a:lumMod val="65000"/>
                        <a:lumOff val="3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dirty="0" smtClean="0">
                        <a:solidFill>
                          <a:schemeClr val="tx1">
                            <a:lumMod val="65000"/>
                            <a:lumOff val="35000"/>
                          </a:schemeClr>
                        </a:solidFill>
                        <a:latin typeface="メイリオ" pitchFamily="50" charset="-128"/>
                        <a:ea typeface="メイリオ" pitchFamily="50" charset="-128"/>
                      </a:endParaRPr>
                    </a:p>
                  </a:txBody>
                  <a:tcPr anchor="ctr">
                    <a:solidFill>
                      <a:schemeClr val="tx1">
                        <a:lumMod val="65000"/>
                        <a:lumOff val="35000"/>
                      </a:schemeClr>
                    </a:solidFill>
                  </a:tcPr>
                </a:tc>
              </a:tr>
              <a:tr h="1688231">
                <a:tc>
                  <a:txBody>
                    <a:bodyPr/>
                    <a:lstStyle/>
                    <a:p>
                      <a:pPr algn="ctr"/>
                      <a:r>
                        <a:rPr lang="en-US" altLang="ja-JP" sz="1400" b="1" dirty="0" err="1" smtClean="0">
                          <a:ln>
                            <a:noFill/>
                          </a:ln>
                          <a:solidFill>
                            <a:schemeClr val="tx1">
                              <a:lumMod val="65000"/>
                              <a:lumOff val="35000"/>
                            </a:schemeClr>
                          </a:solidFill>
                          <a:latin typeface="メイリオ" pitchFamily="50" charset="-128"/>
                          <a:ea typeface="メイリオ" pitchFamily="50" charset="-128"/>
                        </a:rPr>
                        <a:t>IoT</a:t>
                      </a:r>
                      <a:r>
                        <a:rPr lang="ja-JP" altLang="en-US" sz="1400" b="1" dirty="0" smtClean="0">
                          <a:ln>
                            <a:noFill/>
                          </a:ln>
                          <a:solidFill>
                            <a:schemeClr val="tx1">
                              <a:lumMod val="65000"/>
                              <a:lumOff val="35000"/>
                            </a:schemeClr>
                          </a:solidFill>
                          <a:latin typeface="メイリオ" pitchFamily="50" charset="-128"/>
                          <a:ea typeface="メイリオ" pitchFamily="50" charset="-128"/>
                        </a:rPr>
                        <a:t>調味料棚</a:t>
                      </a:r>
                      <a:endParaRPr lang="en-US" altLang="ja-JP" sz="1400" b="1" dirty="0" smtClean="0">
                        <a:ln>
                          <a:noFill/>
                        </a:ln>
                        <a:solidFill>
                          <a:schemeClr val="tx1">
                            <a:lumMod val="65000"/>
                            <a:lumOff val="35000"/>
                          </a:schemeClr>
                        </a:solidFill>
                        <a:latin typeface="メイリオ" pitchFamily="50" charset="-128"/>
                        <a:ea typeface="メイリオ" pitchFamily="50" charset="-128"/>
                      </a:endParaRPr>
                    </a:p>
                    <a:p>
                      <a:pPr algn="ctr"/>
                      <a:r>
                        <a:rPr lang="en-US" altLang="ja-JP" sz="1100" b="0" dirty="0" smtClean="0">
                          <a:ln>
                            <a:noFill/>
                          </a:ln>
                          <a:solidFill>
                            <a:schemeClr val="tx1">
                              <a:lumMod val="65000"/>
                              <a:lumOff val="35000"/>
                            </a:schemeClr>
                          </a:solidFill>
                          <a:latin typeface="メイリオ" pitchFamily="50" charset="-128"/>
                          <a:ea typeface="メイリオ" pitchFamily="50" charset="-128"/>
                        </a:rPr>
                        <a:t>(</a:t>
                      </a:r>
                      <a:r>
                        <a:rPr lang="ja-JP" altLang="en-US" sz="1100" b="0" dirty="0" smtClean="0">
                          <a:ln>
                            <a:noFill/>
                          </a:ln>
                          <a:solidFill>
                            <a:schemeClr val="tx1">
                              <a:lumMod val="65000"/>
                              <a:lumOff val="35000"/>
                            </a:schemeClr>
                          </a:solidFill>
                          <a:latin typeface="メイリオ" pitchFamily="50" charset="-128"/>
                          <a:ea typeface="メイリオ" pitchFamily="50" charset="-128"/>
                        </a:rPr>
                        <a:t>試作機</a:t>
                      </a:r>
                      <a:r>
                        <a:rPr lang="en-US" altLang="ja-JP" sz="1100" b="0" dirty="0" smtClean="0">
                          <a:ln>
                            <a:noFill/>
                          </a:ln>
                          <a:solidFill>
                            <a:schemeClr val="tx1">
                              <a:lumMod val="65000"/>
                              <a:lumOff val="35000"/>
                            </a:schemeClr>
                          </a:solidFill>
                          <a:latin typeface="メイリオ" pitchFamily="50" charset="-128"/>
                          <a:ea typeface="メイリオ" pitchFamily="50" charset="-128"/>
                        </a:rPr>
                        <a:t>)</a:t>
                      </a:r>
                      <a:endParaRPr lang="en-US" altLang="ja-JP" sz="1400" b="0" dirty="0" smtClean="0">
                        <a:ln>
                          <a:noFill/>
                        </a:ln>
                        <a:solidFill>
                          <a:schemeClr val="tx1">
                            <a:lumMod val="65000"/>
                            <a:lumOff val="35000"/>
                          </a:schemeClr>
                        </a:solidFill>
                        <a:latin typeface="メイリオ" pitchFamily="50" charset="-128"/>
                        <a:ea typeface="メイリオ" pitchFamily="50" charset="-128"/>
                      </a:endParaRPr>
                    </a:p>
                  </a:txBody>
                  <a:tcPr anchor="b">
                    <a:solidFill>
                      <a:schemeClr val="bg1">
                        <a:lumMod val="95000"/>
                      </a:schemeClr>
                    </a:solidFill>
                  </a:tcPr>
                </a:tc>
                <a:tc>
                  <a:txBody>
                    <a:bodyPr/>
                    <a:lstStyle/>
                    <a:p>
                      <a:pPr algn="ctr"/>
                      <a:r>
                        <a:rPr kumimoji="1" lang="ja-JP" altLang="en-US" sz="1600" b="1" dirty="0" smtClean="0">
                          <a:ln>
                            <a:noFill/>
                          </a:ln>
                          <a:solidFill>
                            <a:schemeClr val="tx1">
                              <a:lumMod val="65000"/>
                              <a:lumOff val="35000"/>
                            </a:schemeClr>
                          </a:solidFill>
                          <a:latin typeface="メイリオ" pitchFamily="50" charset="-128"/>
                          <a:ea typeface="メイリオ" pitchFamily="50" charset="-128"/>
                        </a:rPr>
                        <a:t>重量の</a:t>
                      </a:r>
                      <a:endParaRPr kumimoji="1" lang="en-US" altLang="ja-JP" sz="1600" b="1" dirty="0" smtClean="0">
                        <a:ln>
                          <a:noFill/>
                        </a:ln>
                        <a:solidFill>
                          <a:schemeClr val="tx1">
                            <a:lumMod val="65000"/>
                            <a:lumOff val="35000"/>
                          </a:schemeClr>
                        </a:solidFill>
                        <a:latin typeface="メイリオ" pitchFamily="50" charset="-128"/>
                        <a:ea typeface="メイリオ" pitchFamily="50" charset="-128"/>
                      </a:endParaRPr>
                    </a:p>
                    <a:p>
                      <a:pPr algn="ctr"/>
                      <a:r>
                        <a:rPr kumimoji="1" lang="ja-JP" altLang="en-US" sz="1600" b="1" dirty="0" smtClean="0">
                          <a:ln>
                            <a:noFill/>
                          </a:ln>
                          <a:solidFill>
                            <a:schemeClr val="tx1">
                              <a:lumMod val="65000"/>
                              <a:lumOff val="35000"/>
                            </a:schemeClr>
                          </a:solidFill>
                          <a:latin typeface="メイリオ" pitchFamily="50" charset="-128"/>
                          <a:ea typeface="メイリオ" pitchFamily="50" charset="-128"/>
                        </a:rPr>
                        <a:t>センシング</a:t>
                      </a:r>
                    </a:p>
                  </a:txBody>
                  <a:tcPr anchor="ctr">
                    <a:solidFill>
                      <a:schemeClr val="bg1">
                        <a:lumMod val="95000"/>
                      </a:schemeClr>
                    </a:solidFill>
                  </a:tcPr>
                </a:tc>
                <a:tc>
                  <a:txBody>
                    <a:bodyPr/>
                    <a:lstStyle/>
                    <a:p>
                      <a:r>
                        <a:rPr lang="ja-JP" altLang="en-US" sz="1600" b="0" dirty="0" smtClean="0">
                          <a:ln>
                            <a:noFill/>
                          </a:ln>
                          <a:solidFill>
                            <a:schemeClr val="tx1">
                              <a:lumMod val="65000"/>
                              <a:lumOff val="35000"/>
                            </a:schemeClr>
                          </a:solidFill>
                          <a:latin typeface="+mn-ea"/>
                          <a:ea typeface="+mn-ea"/>
                        </a:rPr>
                        <a:t>・調味料棚の底に、</a:t>
                      </a:r>
                      <a:r>
                        <a:rPr lang="ja-JP" altLang="en-US" sz="1600" b="1" dirty="0" smtClean="0">
                          <a:ln>
                            <a:noFill/>
                          </a:ln>
                          <a:solidFill>
                            <a:schemeClr val="tx1">
                              <a:lumMod val="65000"/>
                              <a:lumOff val="35000"/>
                            </a:schemeClr>
                          </a:solidFill>
                          <a:latin typeface="+mn-ea"/>
                          <a:ea typeface="+mn-ea"/>
                        </a:rPr>
                        <a:t>圧力センサー</a:t>
                      </a:r>
                      <a:r>
                        <a:rPr lang="ja-JP" altLang="en-US" sz="1600" b="0" dirty="0" smtClean="0">
                          <a:ln>
                            <a:noFill/>
                          </a:ln>
                          <a:solidFill>
                            <a:schemeClr val="tx1">
                              <a:lumMod val="65000"/>
                              <a:lumOff val="35000"/>
                            </a:schemeClr>
                          </a:solidFill>
                          <a:latin typeface="+mn-ea"/>
                          <a:ea typeface="+mn-ea"/>
                        </a:rPr>
                        <a:t>を設置。</a:t>
                      </a:r>
                    </a:p>
                    <a:p>
                      <a:r>
                        <a:rPr lang="ja-JP" altLang="en-US" sz="1600" b="0" dirty="0" smtClean="0">
                          <a:ln>
                            <a:noFill/>
                          </a:ln>
                          <a:solidFill>
                            <a:schemeClr val="tx1">
                              <a:lumMod val="65000"/>
                              <a:lumOff val="35000"/>
                            </a:schemeClr>
                          </a:solidFill>
                          <a:latin typeface="+mn-ea"/>
                          <a:ea typeface="+mn-ea"/>
                        </a:rPr>
                        <a:t>・センサー値をサーバ通信は</a:t>
                      </a:r>
                      <a:r>
                        <a:rPr lang="en-US" altLang="ja-JP" sz="1600" b="1" dirty="0" err="1" smtClean="0">
                          <a:ln>
                            <a:noFill/>
                          </a:ln>
                          <a:solidFill>
                            <a:schemeClr val="tx1">
                              <a:lumMod val="65000"/>
                              <a:lumOff val="35000"/>
                            </a:schemeClr>
                          </a:solidFill>
                          <a:latin typeface="+mn-ea"/>
                          <a:ea typeface="+mn-ea"/>
                        </a:rPr>
                        <a:t>Arduino</a:t>
                      </a:r>
                      <a:r>
                        <a:rPr lang="ja-JP" altLang="en-US" sz="1600" b="1" dirty="0" smtClean="0">
                          <a:ln>
                            <a:noFill/>
                          </a:ln>
                          <a:solidFill>
                            <a:schemeClr val="tx1">
                              <a:lumMod val="65000"/>
                              <a:lumOff val="35000"/>
                            </a:schemeClr>
                          </a:solidFill>
                          <a:latin typeface="+mn-ea"/>
                          <a:ea typeface="+mn-ea"/>
                        </a:rPr>
                        <a:t>（マイコンボード）</a:t>
                      </a:r>
                      <a:r>
                        <a:rPr lang="ja-JP" altLang="en-US" sz="1600" b="0" dirty="0" smtClean="0">
                          <a:ln>
                            <a:noFill/>
                          </a:ln>
                          <a:solidFill>
                            <a:schemeClr val="tx1">
                              <a:lumMod val="65000"/>
                              <a:lumOff val="35000"/>
                            </a:schemeClr>
                          </a:solidFill>
                          <a:latin typeface="+mn-ea"/>
                          <a:ea typeface="+mn-ea"/>
                        </a:rPr>
                        <a:t>を活用。</a:t>
                      </a:r>
                      <a:endParaRPr kumimoji="1" lang="ja-JP" altLang="en-US" sz="1600" b="0" dirty="0" smtClean="0">
                        <a:ln>
                          <a:noFill/>
                        </a:ln>
                        <a:solidFill>
                          <a:schemeClr val="tx1">
                            <a:lumMod val="65000"/>
                            <a:lumOff val="35000"/>
                          </a:schemeClr>
                        </a:solidFill>
                        <a:latin typeface="+mn-ea"/>
                        <a:ea typeface="+mn-ea"/>
                      </a:endParaRPr>
                    </a:p>
                  </a:txBody>
                  <a:tcPr anchor="ctr">
                    <a:solidFill>
                      <a:schemeClr val="bg1">
                        <a:lumMod val="95000"/>
                      </a:schemeClr>
                    </a:solidFill>
                  </a:tcPr>
                </a:tc>
                <a:tc>
                  <a:txBody>
                    <a:bodyPr/>
                    <a:lstStyle/>
                    <a:p>
                      <a:endParaRPr kumimoji="1" lang="ja-JP" altLang="en-US" sz="1600" b="0" dirty="0" smtClean="0">
                        <a:ln>
                          <a:noFill/>
                        </a:ln>
                        <a:solidFill>
                          <a:schemeClr val="tx1">
                            <a:lumMod val="65000"/>
                            <a:lumOff val="35000"/>
                          </a:schemeClr>
                        </a:solidFill>
                        <a:latin typeface="+mn-ea"/>
                        <a:ea typeface="+mn-ea"/>
                      </a:endParaRPr>
                    </a:p>
                  </a:txBody>
                  <a:tcPr anchor="ctr">
                    <a:solidFill>
                      <a:schemeClr val="bg1">
                        <a:lumMod val="95000"/>
                      </a:schemeClr>
                    </a:solidFill>
                  </a:tcPr>
                </a:tc>
              </a:tr>
              <a:tr h="1688231">
                <a:tc>
                  <a:txBody>
                    <a:bodyPr/>
                    <a:lstStyle/>
                    <a:p>
                      <a:pPr algn="ctr"/>
                      <a:r>
                        <a:rPr lang="en-US" altLang="ja-JP" sz="1400" b="1" dirty="0" smtClean="0">
                          <a:ln>
                            <a:noFill/>
                          </a:ln>
                          <a:solidFill>
                            <a:schemeClr val="tx1">
                              <a:lumMod val="65000"/>
                              <a:lumOff val="35000"/>
                            </a:schemeClr>
                          </a:solidFill>
                          <a:latin typeface="メイリオ" pitchFamily="50" charset="-128"/>
                          <a:ea typeface="メイリオ" pitchFamily="50" charset="-128"/>
                        </a:rPr>
                        <a:t>WEB</a:t>
                      </a:r>
                      <a:r>
                        <a:rPr lang="ja-JP" altLang="en-US" sz="1400" b="1" dirty="0" smtClean="0">
                          <a:ln>
                            <a:noFill/>
                          </a:ln>
                          <a:solidFill>
                            <a:schemeClr val="tx1">
                              <a:lumMod val="65000"/>
                              <a:lumOff val="35000"/>
                            </a:schemeClr>
                          </a:solidFill>
                          <a:latin typeface="メイリオ" pitchFamily="50" charset="-128"/>
                          <a:ea typeface="メイリオ" pitchFamily="50" charset="-128"/>
                        </a:rPr>
                        <a:t>サービス</a:t>
                      </a:r>
                      <a:endParaRPr lang="en-US" altLang="ja-JP" sz="1400" b="1" dirty="0" smtClean="0">
                        <a:ln>
                          <a:noFill/>
                        </a:ln>
                        <a:solidFill>
                          <a:schemeClr val="tx1">
                            <a:lumMod val="65000"/>
                            <a:lumOff val="35000"/>
                          </a:schemeClr>
                        </a:solidFill>
                        <a:latin typeface="メイリオ" pitchFamily="50" charset="-128"/>
                        <a:ea typeface="メイリオ" pitchFamily="50" charset="-128"/>
                      </a:endParaRPr>
                    </a:p>
                  </a:txBody>
                  <a:tcPr anchor="b">
                    <a:solidFill>
                      <a:schemeClr val="bg1">
                        <a:lumMod val="95000"/>
                      </a:schemeClr>
                    </a:solidFill>
                  </a:tcPr>
                </a:tc>
                <a:tc>
                  <a:txBody>
                    <a:bodyPr/>
                    <a:lstStyle/>
                    <a:p>
                      <a:pPr algn="ctr"/>
                      <a:r>
                        <a:rPr lang="ja-JP" altLang="en-US" sz="1600" b="1" dirty="0" smtClean="0">
                          <a:ln>
                            <a:noFill/>
                          </a:ln>
                          <a:solidFill>
                            <a:schemeClr val="tx1">
                              <a:lumMod val="65000"/>
                              <a:lumOff val="35000"/>
                            </a:schemeClr>
                          </a:solidFill>
                          <a:latin typeface="メイリオ" pitchFamily="50" charset="-128"/>
                          <a:ea typeface="メイリオ" pitchFamily="50" charset="-128"/>
                        </a:rPr>
                        <a:t>残量表示</a:t>
                      </a:r>
                      <a:endParaRPr lang="en-US" altLang="ja-JP" sz="1600" b="1" dirty="0" smtClean="0">
                        <a:ln>
                          <a:noFill/>
                        </a:ln>
                        <a:solidFill>
                          <a:schemeClr val="tx1">
                            <a:lumMod val="65000"/>
                            <a:lumOff val="35000"/>
                          </a:schemeClr>
                        </a:solidFill>
                        <a:latin typeface="メイリオ" pitchFamily="50" charset="-128"/>
                        <a:ea typeface="メイリオ" pitchFamily="50" charset="-128"/>
                      </a:endParaRPr>
                    </a:p>
                  </a:txBody>
                  <a:tcPr anchor="ctr">
                    <a:solidFill>
                      <a:schemeClr val="bg1">
                        <a:lumMod val="95000"/>
                      </a:schemeClr>
                    </a:solidFill>
                  </a:tcPr>
                </a:tc>
                <a:tc>
                  <a:txBody>
                    <a:bodyPr/>
                    <a:lstStyle/>
                    <a:p>
                      <a:r>
                        <a:rPr kumimoji="1" lang="ja-JP" altLang="en-US" sz="1600" b="0" dirty="0" smtClean="0">
                          <a:ln>
                            <a:noFill/>
                          </a:ln>
                          <a:solidFill>
                            <a:schemeClr val="tx1">
                              <a:lumMod val="65000"/>
                              <a:lumOff val="35000"/>
                            </a:schemeClr>
                          </a:solidFill>
                          <a:latin typeface="+mn-ea"/>
                          <a:ea typeface="+mn-ea"/>
                        </a:rPr>
                        <a:t>・</a:t>
                      </a:r>
                      <a:r>
                        <a:rPr kumimoji="1" lang="ja-JP" altLang="en-US" sz="1600" b="1" dirty="0" smtClean="0">
                          <a:ln>
                            <a:noFill/>
                          </a:ln>
                          <a:solidFill>
                            <a:schemeClr val="tx1">
                              <a:lumMod val="65000"/>
                              <a:lumOff val="35000"/>
                            </a:schemeClr>
                          </a:solidFill>
                          <a:latin typeface="+mn-ea"/>
                          <a:ea typeface="+mn-ea"/>
                        </a:rPr>
                        <a:t>サーバに通知された各センサーの値を取得</a:t>
                      </a:r>
                      <a:r>
                        <a:rPr kumimoji="1" lang="ja-JP" altLang="en-US" sz="1600" b="0" dirty="0" smtClean="0">
                          <a:ln>
                            <a:noFill/>
                          </a:ln>
                          <a:solidFill>
                            <a:schemeClr val="tx1">
                              <a:lumMod val="65000"/>
                              <a:lumOff val="35000"/>
                            </a:schemeClr>
                          </a:solidFill>
                          <a:latin typeface="+mn-ea"/>
                          <a:ea typeface="+mn-ea"/>
                        </a:rPr>
                        <a:t>。</a:t>
                      </a:r>
                    </a:p>
                    <a:p>
                      <a:r>
                        <a:rPr kumimoji="1" lang="ja-JP" altLang="en-US" sz="1600" b="0" dirty="0" smtClean="0">
                          <a:ln>
                            <a:noFill/>
                          </a:ln>
                          <a:solidFill>
                            <a:schemeClr val="tx1">
                              <a:lumMod val="65000"/>
                              <a:lumOff val="35000"/>
                            </a:schemeClr>
                          </a:solidFill>
                          <a:latin typeface="+mn-ea"/>
                          <a:ea typeface="+mn-ea"/>
                        </a:rPr>
                        <a:t>・初期値（初めに取得できた重さ）と現在値（今の重さ）から</a:t>
                      </a:r>
                      <a:endParaRPr kumimoji="1" lang="en-US" altLang="ja-JP" sz="1600" b="0" dirty="0" smtClean="0">
                        <a:ln>
                          <a:noFill/>
                        </a:ln>
                        <a:solidFill>
                          <a:schemeClr val="tx1">
                            <a:lumMod val="65000"/>
                            <a:lumOff val="35000"/>
                          </a:schemeClr>
                        </a:solidFill>
                        <a:latin typeface="+mn-ea"/>
                        <a:ea typeface="+mn-ea"/>
                      </a:endParaRPr>
                    </a:p>
                    <a:p>
                      <a:r>
                        <a:rPr kumimoji="1" lang="ja-JP" altLang="en-US" sz="1600" b="0" dirty="0" smtClean="0">
                          <a:ln>
                            <a:noFill/>
                          </a:ln>
                          <a:solidFill>
                            <a:schemeClr val="tx1">
                              <a:lumMod val="65000"/>
                              <a:lumOff val="35000"/>
                            </a:schemeClr>
                          </a:solidFill>
                          <a:latin typeface="+mn-ea"/>
                          <a:ea typeface="+mn-ea"/>
                        </a:rPr>
                        <a:t>　現在の残量を算出し、各調味料の残量を通知。</a:t>
                      </a:r>
                      <a:endParaRPr kumimoji="1" lang="ja-JP" altLang="en-US" sz="1600" b="0" dirty="0">
                        <a:ln>
                          <a:noFill/>
                        </a:ln>
                        <a:solidFill>
                          <a:schemeClr val="tx1">
                            <a:lumMod val="65000"/>
                            <a:lumOff val="35000"/>
                          </a:schemeClr>
                        </a:solidFill>
                        <a:latin typeface="+mn-ea"/>
                        <a:ea typeface="+mn-ea"/>
                      </a:endParaRPr>
                    </a:p>
                  </a:txBody>
                  <a:tcPr anchor="ctr">
                    <a:solidFill>
                      <a:schemeClr val="bg1">
                        <a:lumMod val="95000"/>
                      </a:schemeClr>
                    </a:solidFill>
                  </a:tcPr>
                </a:tc>
                <a:tc>
                  <a:txBody>
                    <a:bodyPr/>
                    <a:lstStyle/>
                    <a:p>
                      <a:endParaRPr kumimoji="1" lang="ja-JP" altLang="en-US" sz="1600" b="0" dirty="0">
                        <a:ln>
                          <a:noFill/>
                        </a:ln>
                        <a:solidFill>
                          <a:schemeClr val="tx1">
                            <a:lumMod val="65000"/>
                            <a:lumOff val="35000"/>
                          </a:schemeClr>
                        </a:solidFill>
                        <a:latin typeface="+mn-ea"/>
                        <a:ea typeface="+mn-ea"/>
                      </a:endParaRPr>
                    </a:p>
                  </a:txBody>
                  <a:tcPr anchor="ctr">
                    <a:solidFill>
                      <a:schemeClr val="bg1">
                        <a:lumMod val="95000"/>
                      </a:schemeClr>
                    </a:solidFill>
                  </a:tcPr>
                </a:tc>
              </a:tr>
              <a:tr h="1688231">
                <a:tc>
                  <a:txBody>
                    <a:bodyPr/>
                    <a:lstStyle/>
                    <a:p>
                      <a:pPr algn="ctr"/>
                      <a:r>
                        <a:rPr lang="en-US" altLang="ja-JP" sz="1400" b="1" dirty="0" smtClean="0">
                          <a:ln>
                            <a:noFill/>
                          </a:ln>
                          <a:solidFill>
                            <a:schemeClr val="tx1">
                              <a:lumMod val="65000"/>
                              <a:lumOff val="35000"/>
                            </a:schemeClr>
                          </a:solidFill>
                          <a:latin typeface="メイリオ" pitchFamily="50" charset="-128"/>
                          <a:ea typeface="メイリオ" pitchFamily="50" charset="-128"/>
                        </a:rPr>
                        <a:t>LINE</a:t>
                      </a:r>
                      <a:r>
                        <a:rPr lang="ja-JP" altLang="en-US" sz="1400" b="1" dirty="0" smtClean="0">
                          <a:ln>
                            <a:noFill/>
                          </a:ln>
                          <a:solidFill>
                            <a:schemeClr val="tx1">
                              <a:lumMod val="65000"/>
                              <a:lumOff val="35000"/>
                            </a:schemeClr>
                          </a:solidFill>
                          <a:latin typeface="メイリオ" pitchFamily="50" charset="-128"/>
                          <a:ea typeface="メイリオ" pitchFamily="50" charset="-128"/>
                        </a:rPr>
                        <a:t>アカウント</a:t>
                      </a:r>
                      <a:endParaRPr lang="en-US" altLang="ja-JP" sz="1400" b="1" dirty="0" smtClean="0">
                        <a:ln>
                          <a:noFill/>
                        </a:ln>
                        <a:solidFill>
                          <a:schemeClr val="tx1">
                            <a:lumMod val="65000"/>
                            <a:lumOff val="35000"/>
                          </a:schemeClr>
                        </a:solidFill>
                        <a:latin typeface="メイリオ" pitchFamily="50" charset="-128"/>
                        <a:ea typeface="メイリオ" pitchFamily="50" charset="-128"/>
                      </a:endParaRPr>
                    </a:p>
                  </a:txBody>
                  <a:tcPr anchor="b">
                    <a:solidFill>
                      <a:schemeClr val="bg1">
                        <a:lumMod val="95000"/>
                      </a:schemeClr>
                    </a:solidFill>
                  </a:tcPr>
                </a:tc>
                <a:tc>
                  <a:txBody>
                    <a:bodyPr/>
                    <a:lstStyle/>
                    <a:p>
                      <a:pPr algn="ctr"/>
                      <a:r>
                        <a:rPr lang="ja-JP" altLang="en-US" sz="1600" b="1" dirty="0" smtClean="0">
                          <a:ln>
                            <a:noFill/>
                          </a:ln>
                          <a:solidFill>
                            <a:schemeClr val="tx1">
                              <a:lumMod val="65000"/>
                              <a:lumOff val="35000"/>
                            </a:schemeClr>
                          </a:solidFill>
                          <a:latin typeface="メイリオ" pitchFamily="50" charset="-128"/>
                          <a:ea typeface="メイリオ" pitchFamily="50" charset="-128"/>
                        </a:rPr>
                        <a:t>残量通知</a:t>
                      </a:r>
                      <a:endParaRPr lang="en-US" altLang="ja-JP" sz="1600" b="1" dirty="0" smtClean="0">
                        <a:ln>
                          <a:noFill/>
                        </a:ln>
                        <a:solidFill>
                          <a:schemeClr val="tx1">
                            <a:lumMod val="65000"/>
                            <a:lumOff val="35000"/>
                          </a:schemeClr>
                        </a:solidFill>
                        <a:latin typeface="メイリオ" pitchFamily="50" charset="-128"/>
                        <a:ea typeface="メイリオ" pitchFamily="50" charset="-128"/>
                      </a:endParaRPr>
                    </a:p>
                  </a:txBody>
                  <a:tcPr anchor="ctr">
                    <a:solidFill>
                      <a:schemeClr val="bg1">
                        <a:lumMod val="95000"/>
                      </a:schemeClr>
                    </a:solidFill>
                  </a:tcPr>
                </a:tc>
                <a:tc>
                  <a:txBody>
                    <a:bodyPr/>
                    <a:lstStyle/>
                    <a:p>
                      <a:r>
                        <a:rPr kumimoji="1" lang="ja-JP" altLang="en-US" sz="1600" b="0" dirty="0" smtClean="0">
                          <a:ln>
                            <a:noFill/>
                          </a:ln>
                          <a:solidFill>
                            <a:schemeClr val="tx1">
                              <a:lumMod val="65000"/>
                              <a:lumOff val="35000"/>
                            </a:schemeClr>
                          </a:solidFill>
                          <a:latin typeface="+mn-ea"/>
                          <a:ea typeface="+mn-ea"/>
                        </a:rPr>
                        <a:t>・</a:t>
                      </a:r>
                      <a:r>
                        <a:rPr kumimoji="1" lang="en-US" altLang="ja-JP" sz="1600" b="1" dirty="0" smtClean="0">
                          <a:ln>
                            <a:noFill/>
                          </a:ln>
                          <a:solidFill>
                            <a:schemeClr val="tx1">
                              <a:lumMod val="65000"/>
                              <a:lumOff val="35000"/>
                            </a:schemeClr>
                          </a:solidFill>
                          <a:latin typeface="+mn-ea"/>
                          <a:ea typeface="+mn-ea"/>
                        </a:rPr>
                        <a:t>LINE messaging API</a:t>
                      </a:r>
                      <a:r>
                        <a:rPr kumimoji="1" lang="ja-JP" altLang="en-US" sz="1600" b="0" dirty="0" smtClean="0">
                          <a:ln>
                            <a:noFill/>
                          </a:ln>
                          <a:solidFill>
                            <a:schemeClr val="tx1">
                              <a:lumMod val="65000"/>
                              <a:lumOff val="35000"/>
                            </a:schemeClr>
                          </a:solidFill>
                          <a:latin typeface="+mn-ea"/>
                          <a:ea typeface="+mn-ea"/>
                        </a:rPr>
                        <a:t>を活用し、各調味料の残量と</a:t>
                      </a:r>
                    </a:p>
                    <a:p>
                      <a:r>
                        <a:rPr kumimoji="1" lang="ja-JP" altLang="en-US" sz="1600" b="0" dirty="0" smtClean="0">
                          <a:ln>
                            <a:noFill/>
                          </a:ln>
                          <a:solidFill>
                            <a:schemeClr val="tx1">
                              <a:lumMod val="65000"/>
                              <a:lumOff val="35000"/>
                            </a:schemeClr>
                          </a:solidFill>
                          <a:latin typeface="+mn-ea"/>
                          <a:ea typeface="+mn-ea"/>
                        </a:rPr>
                        <a:t>　</a:t>
                      </a:r>
                      <a:r>
                        <a:rPr kumimoji="1" lang="en-US" altLang="ja-JP" sz="1600" b="0" dirty="0" smtClean="0">
                          <a:ln>
                            <a:noFill/>
                          </a:ln>
                          <a:solidFill>
                            <a:schemeClr val="tx1">
                              <a:lumMod val="65000"/>
                              <a:lumOff val="35000"/>
                            </a:schemeClr>
                          </a:solidFill>
                          <a:latin typeface="+mn-ea"/>
                          <a:ea typeface="+mn-ea"/>
                        </a:rPr>
                        <a:t>EC</a:t>
                      </a:r>
                      <a:r>
                        <a:rPr kumimoji="1" lang="ja-JP" altLang="en-US" sz="1600" b="0" dirty="0" smtClean="0">
                          <a:ln>
                            <a:noFill/>
                          </a:ln>
                          <a:solidFill>
                            <a:schemeClr val="tx1">
                              <a:lumMod val="65000"/>
                              <a:lumOff val="35000"/>
                            </a:schemeClr>
                          </a:solidFill>
                          <a:latin typeface="+mn-ea"/>
                          <a:ea typeface="+mn-ea"/>
                        </a:rPr>
                        <a:t>サイトへのリンクを通知</a:t>
                      </a:r>
                    </a:p>
                  </a:txBody>
                  <a:tcPr anchor="ctr">
                    <a:solidFill>
                      <a:schemeClr val="bg1">
                        <a:lumMod val="95000"/>
                      </a:schemeClr>
                    </a:solidFill>
                  </a:tcPr>
                </a:tc>
                <a:tc>
                  <a:txBody>
                    <a:bodyPr/>
                    <a:lstStyle/>
                    <a:p>
                      <a:endParaRPr kumimoji="1" lang="ja-JP" altLang="en-US" sz="1600" b="0" dirty="0" smtClean="0">
                        <a:ln>
                          <a:noFill/>
                        </a:ln>
                        <a:solidFill>
                          <a:schemeClr val="tx1">
                            <a:lumMod val="65000"/>
                            <a:lumOff val="35000"/>
                          </a:schemeClr>
                        </a:solidFill>
                        <a:latin typeface="+mn-ea"/>
                        <a:ea typeface="+mn-ea"/>
                      </a:endParaRPr>
                    </a:p>
                  </a:txBody>
                  <a:tcPr anchor="ctr">
                    <a:solidFill>
                      <a:schemeClr val="bg1">
                        <a:lumMod val="95000"/>
                      </a:schemeClr>
                    </a:solidFill>
                  </a:tcPr>
                </a:tc>
              </a:tr>
            </a:tbl>
          </a:graphicData>
        </a:graphic>
      </p:graphicFrame>
      <p:pic>
        <p:nvPicPr>
          <p:cNvPr id="15" name="図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539" y="4578723"/>
            <a:ext cx="712714" cy="1339353"/>
          </a:xfrm>
          <a:prstGeom prst="rect">
            <a:avLst/>
          </a:prstGeom>
        </p:spPr>
      </p:pic>
      <p:sp>
        <p:nvSpPr>
          <p:cNvPr id="2" name="タイトル 1"/>
          <p:cNvSpPr>
            <a:spLocks noGrp="1"/>
          </p:cNvSpPr>
          <p:nvPr>
            <p:ph type="title"/>
          </p:nvPr>
        </p:nvSpPr>
        <p:spPr>
          <a:xfrm>
            <a:off x="709404" y="128063"/>
            <a:ext cx="10515600" cy="396875"/>
          </a:xfrm>
        </p:spPr>
        <p:txBody>
          <a:bodyPr>
            <a:noAutofit/>
          </a:bodyPr>
          <a:lstStyle/>
          <a:p>
            <a:r>
              <a:rPr kumimoji="1" lang="ja-JP" altLang="en-US" sz="2400" dirty="0" smtClean="0"/>
              <a:t>各サービスの役割</a:t>
            </a:r>
            <a:endParaRPr kumimoji="1" lang="ja-JP" altLang="en-US" sz="2400" dirty="0"/>
          </a:p>
        </p:txBody>
      </p:sp>
      <p:sp>
        <p:nvSpPr>
          <p:cNvPr id="5" name="タイトル 1"/>
          <p:cNvSpPr txBox="1">
            <a:spLocks/>
          </p:cNvSpPr>
          <p:nvPr/>
        </p:nvSpPr>
        <p:spPr>
          <a:xfrm>
            <a:off x="326611" y="6339945"/>
            <a:ext cx="11281189" cy="3968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sz="2000" kern="1200">
                <a:solidFill>
                  <a:schemeClr val="tx1"/>
                </a:solidFill>
                <a:latin typeface="+mj-lt"/>
                <a:ea typeface="+mj-ea"/>
                <a:cs typeface="+mj-cs"/>
              </a:defRPr>
            </a:lvl1pPr>
          </a:lstStyle>
          <a:p>
            <a:r>
              <a:rPr lang="ja-JP" altLang="en-US" dirty="0" smtClean="0"/>
              <a:t>自宅の調味料</a:t>
            </a:r>
            <a:r>
              <a:rPr lang="ja-JP" altLang="en-US" dirty="0"/>
              <a:t>の</a:t>
            </a:r>
            <a:r>
              <a:rPr lang="ja-JP" altLang="en-US" dirty="0" smtClean="0"/>
              <a:t>残量をシンプルに通知</a:t>
            </a:r>
            <a:endParaRPr lang="ja-JP" altLang="en-US" dirty="0"/>
          </a:p>
        </p:txBody>
      </p:sp>
      <p:pic>
        <p:nvPicPr>
          <p:cNvPr id="3" name="図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9995" y="4762304"/>
            <a:ext cx="581802" cy="1034832"/>
          </a:xfrm>
          <a:prstGeom prst="rect">
            <a:avLst/>
          </a:prstGeom>
        </p:spPr>
      </p:pic>
      <p:grpSp>
        <p:nvGrpSpPr>
          <p:cNvPr id="7" name="グループ化 39"/>
          <p:cNvGrpSpPr/>
          <p:nvPr/>
        </p:nvGrpSpPr>
        <p:grpSpPr>
          <a:xfrm>
            <a:off x="1037315" y="2910601"/>
            <a:ext cx="712714" cy="1339353"/>
            <a:chOff x="439288" y="2322710"/>
            <a:chExt cx="1771273" cy="2993469"/>
          </a:xfrm>
        </p:grpSpPr>
        <p:pic>
          <p:nvPicPr>
            <p:cNvPr id="10" name="図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288" y="2322710"/>
              <a:ext cx="1771273" cy="2993469"/>
            </a:xfrm>
            <a:prstGeom prst="rect">
              <a:avLst/>
            </a:prstGeom>
          </p:spPr>
        </p:pic>
        <p:pic>
          <p:nvPicPr>
            <p:cNvPr id="11" name="Picture 2" descr="C:\Users\s129907\Desktop\IMG_3944.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5063" y="2730412"/>
              <a:ext cx="1445923" cy="2096883"/>
            </a:xfrm>
            <a:prstGeom prst="rect">
              <a:avLst/>
            </a:prstGeom>
            <a:noFill/>
          </p:spPr>
        </p:pic>
      </p:grpSp>
      <p:pic>
        <p:nvPicPr>
          <p:cNvPr id="12" name="図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200" y="1214757"/>
            <a:ext cx="1172468" cy="1088623"/>
          </a:xfrm>
          <a:prstGeom prst="ellipse">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5192" y="2006945"/>
            <a:ext cx="2537729" cy="1286011"/>
          </a:xfrm>
          <a:prstGeom prst="rect">
            <a:avLst/>
          </a:prstGeom>
        </p:spPr>
      </p:pic>
      <p:sp>
        <p:nvSpPr>
          <p:cNvPr id="4" name="正方形/長方形 3"/>
          <p:cNvSpPr/>
          <p:nvPr/>
        </p:nvSpPr>
        <p:spPr>
          <a:xfrm>
            <a:off x="9348824" y="2409186"/>
            <a:ext cx="1880566" cy="4288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200" dirty="0" smtClean="0"/>
              <a:t>EC</a:t>
            </a:r>
            <a:r>
              <a:rPr lang="ja-JP" altLang="en-US" sz="1200" dirty="0" smtClean="0"/>
              <a:t>サイトへ自動発注</a:t>
            </a:r>
            <a:endParaRPr kumimoji="1" lang="en-US" altLang="ja-JP" sz="1200" dirty="0" smtClean="0"/>
          </a:p>
        </p:txBody>
      </p:sp>
      <p:sp>
        <p:nvSpPr>
          <p:cNvPr id="5" name="正方形/長方形 4"/>
          <p:cNvSpPr/>
          <p:nvPr/>
        </p:nvSpPr>
        <p:spPr>
          <a:xfrm>
            <a:off x="9363814" y="4316043"/>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音楽ストリーミング</a:t>
            </a:r>
            <a:endParaRPr kumimoji="1" lang="en-US" altLang="ja-JP" sz="1200" dirty="0" smtClean="0"/>
          </a:p>
        </p:txBody>
      </p:sp>
      <p:sp>
        <p:nvSpPr>
          <p:cNvPr id="6" name="正方形/長方形 5"/>
          <p:cNvSpPr/>
          <p:nvPr/>
        </p:nvSpPr>
        <p:spPr>
          <a:xfrm>
            <a:off x="9348824" y="4845566"/>
            <a:ext cx="1880566"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共有カレンダー</a:t>
            </a:r>
            <a:endParaRPr kumimoji="1" lang="en-US" altLang="ja-JP" sz="1200" dirty="0" smtClean="0"/>
          </a:p>
        </p:txBody>
      </p:sp>
      <p:sp>
        <p:nvSpPr>
          <p:cNvPr id="7" name="正方形/長方形 6"/>
          <p:cNvSpPr/>
          <p:nvPr/>
        </p:nvSpPr>
        <p:spPr>
          <a:xfrm>
            <a:off x="9363814" y="3790814"/>
            <a:ext cx="1880568" cy="4288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t>内蔵</a:t>
            </a:r>
            <a:r>
              <a:rPr lang="ja-JP" altLang="en-US" sz="1200" dirty="0" smtClean="0"/>
              <a:t>カメラで庫内確認</a:t>
            </a:r>
            <a:endParaRPr kumimoji="1" lang="en-US" altLang="ja-JP" sz="1200" dirty="0" smtClean="0"/>
          </a:p>
        </p:txBody>
      </p:sp>
      <p:sp>
        <p:nvSpPr>
          <p:cNvPr id="8" name="正方形/長方形 7"/>
          <p:cNvSpPr/>
          <p:nvPr/>
        </p:nvSpPr>
        <p:spPr>
          <a:xfrm>
            <a:off x="9363814" y="5373390"/>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smtClean="0"/>
              <a:t>買い物リストへの追加</a:t>
            </a:r>
            <a:endParaRPr lang="en-US" altLang="ja-JP" sz="1200" dirty="0" smtClean="0"/>
          </a:p>
        </p:txBody>
      </p:sp>
      <p:sp>
        <p:nvSpPr>
          <p:cNvPr id="9" name="正方形/長方形 8"/>
          <p:cNvSpPr/>
          <p:nvPr/>
        </p:nvSpPr>
        <p:spPr>
          <a:xfrm>
            <a:off x="9363814" y="5902915"/>
            <a:ext cx="1880568" cy="4288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200" dirty="0"/>
              <a:t>オンライン注文</a:t>
            </a:r>
            <a:endParaRPr lang="en-US" altLang="ja-JP" sz="1200" dirty="0" smtClean="0"/>
          </a:p>
        </p:txBody>
      </p:sp>
      <p:sp>
        <p:nvSpPr>
          <p:cNvPr id="12" name="テキスト ボックス 11"/>
          <p:cNvSpPr txBox="1"/>
          <p:nvPr/>
        </p:nvSpPr>
        <p:spPr>
          <a:xfrm>
            <a:off x="6567278" y="3300855"/>
            <a:ext cx="1500732" cy="253916"/>
          </a:xfrm>
          <a:prstGeom prst="rect">
            <a:avLst/>
          </a:prstGeom>
          <a:noFill/>
        </p:spPr>
        <p:txBody>
          <a:bodyPr wrap="none" rtlCol="0">
            <a:spAutoFit/>
          </a:bodyPr>
          <a:lstStyle/>
          <a:p>
            <a:r>
              <a:rPr lang="en-US" altLang="ja-JP" sz="1050" dirty="0"/>
              <a:t>Amazon Dash </a:t>
            </a:r>
            <a:r>
              <a:rPr lang="en-US" altLang="ja-JP" sz="1050" dirty="0" smtClean="0"/>
              <a:t>Button</a:t>
            </a:r>
            <a:endParaRPr lang="en-US" altLang="ja-JP" sz="1050" dirty="0"/>
          </a:p>
        </p:txBody>
      </p:sp>
      <p:sp>
        <p:nvSpPr>
          <p:cNvPr id="13" name="テキスト ボックス 12"/>
          <p:cNvSpPr txBox="1"/>
          <p:nvPr/>
        </p:nvSpPr>
        <p:spPr>
          <a:xfrm>
            <a:off x="6003465" y="6345205"/>
            <a:ext cx="767275" cy="253916"/>
          </a:xfrm>
          <a:prstGeom prst="rect">
            <a:avLst/>
          </a:prstGeom>
          <a:noFill/>
        </p:spPr>
        <p:txBody>
          <a:bodyPr wrap="square" rtlCol="0">
            <a:spAutoFit/>
          </a:bodyPr>
          <a:lstStyle/>
          <a:p>
            <a:pPr algn="ctr"/>
            <a:r>
              <a:rPr lang="en-US" altLang="ja-JP" sz="1050" dirty="0" smtClean="0"/>
              <a:t>LG</a:t>
            </a:r>
            <a:r>
              <a:rPr lang="ja-JP" altLang="en-US" sz="1050" dirty="0" smtClean="0"/>
              <a:t>社</a:t>
            </a:r>
            <a:endParaRPr kumimoji="1" lang="ja-JP" altLang="en-US" sz="1050" dirty="0"/>
          </a:p>
        </p:txBody>
      </p:sp>
      <p:pic>
        <p:nvPicPr>
          <p:cNvPr id="14" name="図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06236" y="3838850"/>
            <a:ext cx="1437164" cy="2261315"/>
          </a:xfrm>
          <a:prstGeom prst="rect">
            <a:avLst/>
          </a:prstGeom>
        </p:spPr>
      </p:pic>
      <p:pic>
        <p:nvPicPr>
          <p:cNvPr id="15" name="図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09681" y="3838852"/>
            <a:ext cx="1241928" cy="2261314"/>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0372" y="2552233"/>
            <a:ext cx="4240185" cy="3936962"/>
          </a:xfrm>
          <a:prstGeom prst="ellipse">
            <a:avLst/>
          </a:prstGeom>
        </p:spPr>
      </p:pic>
      <p:sp>
        <p:nvSpPr>
          <p:cNvPr id="17" name="テキスト ボックス 16"/>
          <p:cNvSpPr txBox="1"/>
          <p:nvPr/>
        </p:nvSpPr>
        <p:spPr>
          <a:xfrm flipH="1">
            <a:off x="1160361" y="832396"/>
            <a:ext cx="9871275" cy="338554"/>
          </a:xfrm>
          <a:prstGeom prst="rect">
            <a:avLst/>
          </a:prstGeom>
          <a:solidFill>
            <a:schemeClr val="bg1">
              <a:lumMod val="95000"/>
            </a:schemeClr>
          </a:solidFill>
        </p:spPr>
        <p:txBody>
          <a:bodyPr wrap="square" rtlCol="0">
            <a:spAutoFit/>
          </a:bodyPr>
          <a:lstStyle/>
          <a:p>
            <a:pPr algn="ctr"/>
            <a:r>
              <a:rPr lang="ja-JP" altLang="en-US" sz="1600" dirty="0" smtClean="0"/>
              <a:t>自宅内の</a:t>
            </a:r>
            <a:r>
              <a:rPr lang="en-US" altLang="ja-JP" sz="1600" dirty="0" err="1" smtClean="0"/>
              <a:t>IoT</a:t>
            </a:r>
            <a:r>
              <a:rPr lang="ja-JP" altLang="en-US" sz="1600" dirty="0" smtClean="0"/>
              <a:t>デバイスによるストック管理、自動発注機能がトレンドになりつつある</a:t>
            </a:r>
            <a:endParaRPr lang="ja-JP" altLang="en-US" sz="1600" dirty="0"/>
          </a:p>
        </p:txBody>
      </p:sp>
      <p:sp>
        <p:nvSpPr>
          <p:cNvPr id="18" name="テキスト ボックス 17"/>
          <p:cNvSpPr txBox="1"/>
          <p:nvPr/>
        </p:nvSpPr>
        <p:spPr>
          <a:xfrm flipH="1">
            <a:off x="483923" y="1869977"/>
            <a:ext cx="4644585" cy="646331"/>
          </a:xfrm>
          <a:prstGeom prst="rect">
            <a:avLst/>
          </a:prstGeom>
          <a:solidFill>
            <a:srgbClr val="002060"/>
          </a:solidFill>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ja-JP" altLang="en-US" dirty="0" smtClean="0"/>
              <a:t>シンプルな残量通知で</a:t>
            </a:r>
            <a:endParaRPr lang="en-US" altLang="ja-JP" dirty="0" smtClean="0"/>
          </a:p>
          <a:p>
            <a:pPr algn="ctr"/>
            <a:r>
              <a:rPr lang="ja-JP" altLang="en-US" dirty="0" smtClean="0"/>
              <a:t>リアル店舗</a:t>
            </a:r>
            <a:r>
              <a:rPr lang="ja-JP" altLang="en-US" dirty="0" smtClean="0"/>
              <a:t>での「</a:t>
            </a:r>
            <a:r>
              <a:rPr lang="ja-JP" altLang="en-US" dirty="0" smtClean="0"/>
              <a:t>買う瞬間」を助ける</a:t>
            </a:r>
            <a:endParaRPr lang="ja-JP" altLang="en-US" dirty="0"/>
          </a:p>
        </p:txBody>
      </p:sp>
      <p:sp>
        <p:nvSpPr>
          <p:cNvPr id="22" name="正方形/長方形 21"/>
          <p:cNvSpPr/>
          <p:nvPr/>
        </p:nvSpPr>
        <p:spPr>
          <a:xfrm>
            <a:off x="3636910" y="181411"/>
            <a:ext cx="4570482" cy="369332"/>
          </a:xfrm>
          <a:prstGeom prst="rect">
            <a:avLst/>
          </a:prstGeom>
        </p:spPr>
        <p:txBody>
          <a:bodyPr wrap="none">
            <a:spAutoFit/>
          </a:bodyPr>
          <a:lstStyle/>
          <a:p>
            <a:r>
              <a:rPr lang="ja-JP" altLang="en-US" dirty="0"/>
              <a:t>提供価値（競合ソリューションとの対比）</a:t>
            </a:r>
          </a:p>
        </p:txBody>
      </p:sp>
      <p:sp>
        <p:nvSpPr>
          <p:cNvPr id="23" name="テキスト ボックス 22"/>
          <p:cNvSpPr txBox="1"/>
          <p:nvPr/>
        </p:nvSpPr>
        <p:spPr>
          <a:xfrm>
            <a:off x="7785623" y="6345205"/>
            <a:ext cx="992579" cy="253916"/>
          </a:xfrm>
          <a:prstGeom prst="rect">
            <a:avLst/>
          </a:prstGeom>
          <a:noFill/>
        </p:spPr>
        <p:txBody>
          <a:bodyPr wrap="none" rtlCol="0">
            <a:spAutoFit/>
          </a:bodyPr>
          <a:lstStyle/>
          <a:p>
            <a:r>
              <a:rPr lang="ja-JP" altLang="en-US" sz="1050" smtClean="0"/>
              <a:t>サムスン電子</a:t>
            </a:r>
            <a:endParaRPr kumimoji="1" lang="ja-JP" altLang="en-US" sz="1050" dirty="0"/>
          </a:p>
        </p:txBody>
      </p:sp>
      <p:grpSp>
        <p:nvGrpSpPr>
          <p:cNvPr id="24" name="グループ化 39"/>
          <p:cNvGrpSpPr/>
          <p:nvPr/>
        </p:nvGrpSpPr>
        <p:grpSpPr>
          <a:xfrm>
            <a:off x="3998284" y="4252830"/>
            <a:ext cx="712714" cy="1339353"/>
            <a:chOff x="439288" y="2322710"/>
            <a:chExt cx="1771273" cy="2993469"/>
          </a:xfrm>
        </p:grpSpPr>
        <p:pic>
          <p:nvPicPr>
            <p:cNvPr id="25" name="図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288" y="2322710"/>
              <a:ext cx="1771273" cy="2993469"/>
            </a:xfrm>
            <a:prstGeom prst="rect">
              <a:avLst/>
            </a:prstGeom>
          </p:spPr>
        </p:pic>
        <p:pic>
          <p:nvPicPr>
            <p:cNvPr id="26" name="Picture 2" descr="C:\Users\s129907\Desktop\IMG_3944.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5063" y="2730412"/>
              <a:ext cx="1445923" cy="2096883"/>
            </a:xfrm>
            <a:prstGeom prst="rect">
              <a:avLst/>
            </a:prstGeom>
            <a:noFill/>
          </p:spPr>
        </p:pic>
      </p:grpSp>
      <p:sp>
        <p:nvSpPr>
          <p:cNvPr id="44" name="テキスト ボックス 43"/>
          <p:cNvSpPr txBox="1"/>
          <p:nvPr/>
        </p:nvSpPr>
        <p:spPr>
          <a:xfrm>
            <a:off x="1846457" y="1381964"/>
            <a:ext cx="1904666" cy="276999"/>
          </a:xfrm>
          <a:prstGeom prst="rect">
            <a:avLst/>
          </a:prstGeom>
          <a:noFill/>
        </p:spPr>
        <p:txBody>
          <a:bodyPr wrap="square" rtlCol="0">
            <a:spAutoFit/>
          </a:bodyPr>
          <a:lstStyle/>
          <a:p>
            <a:pPr algn="ctr"/>
            <a:r>
              <a:rPr lang="en-US" altLang="ja-JP" sz="1200" b="1" dirty="0" smtClean="0"/>
              <a:t>Spice-Shelf</a:t>
            </a:r>
            <a:endParaRPr lang="en-US" altLang="ja-JP" sz="1200" b="1" dirty="0"/>
          </a:p>
        </p:txBody>
      </p:sp>
      <p:sp>
        <p:nvSpPr>
          <p:cNvPr id="27" name="正方形/長方形 26"/>
          <p:cNvSpPr/>
          <p:nvPr/>
        </p:nvSpPr>
        <p:spPr>
          <a:xfrm>
            <a:off x="5426460" y="1461053"/>
            <a:ext cx="6606514" cy="513806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7783470" y="1515659"/>
            <a:ext cx="1904666" cy="276999"/>
          </a:xfrm>
          <a:prstGeom prst="rect">
            <a:avLst/>
          </a:prstGeom>
          <a:noFill/>
        </p:spPr>
        <p:txBody>
          <a:bodyPr wrap="square" rtlCol="0">
            <a:spAutoFit/>
          </a:bodyPr>
          <a:lstStyle/>
          <a:p>
            <a:pPr algn="ctr"/>
            <a:r>
              <a:rPr lang="ja-JP" altLang="en-US" sz="1200" b="1" dirty="0" smtClean="0"/>
              <a:t>競合ソリューション</a:t>
            </a:r>
            <a:endParaRPr lang="en-US" altLang="ja-JP" sz="1200" b="1" dirty="0"/>
          </a:p>
        </p:txBody>
      </p:sp>
    </p:spTree>
    <p:extLst>
      <p:ext uri="{BB962C8B-B14F-4D97-AF65-F5344CB8AC3E}">
        <p14:creationId xmlns:p14="http://schemas.microsoft.com/office/powerpoint/2010/main" val="498019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3636910" y="181411"/>
            <a:ext cx="5554726" cy="369332"/>
          </a:xfrm>
          <a:prstGeom prst="rect">
            <a:avLst/>
          </a:prstGeom>
        </p:spPr>
        <p:txBody>
          <a:bodyPr wrap="none">
            <a:spAutoFit/>
          </a:bodyPr>
          <a:lstStyle/>
          <a:p>
            <a:r>
              <a:rPr lang="en-US" altLang="ja-JP" dirty="0" err="1" smtClean="0"/>
              <a:t>IoT</a:t>
            </a:r>
            <a:r>
              <a:rPr lang="ja-JP" altLang="en-US" dirty="0" smtClean="0"/>
              <a:t>ストック管理事業で稼ぐためのシナリオ</a:t>
            </a:r>
            <a:r>
              <a:rPr lang="en-US" altLang="ja-JP" dirty="0" smtClean="0"/>
              <a:t>(</a:t>
            </a:r>
            <a:r>
              <a:rPr lang="ja-JP" altLang="en-US" dirty="0" smtClean="0"/>
              <a:t>全体像</a:t>
            </a:r>
            <a:r>
              <a:rPr lang="en-US" altLang="ja-JP" dirty="0" smtClean="0"/>
              <a:t>)</a:t>
            </a:r>
            <a:endParaRPr lang="ja-JP" altLang="en-US" dirty="0"/>
          </a:p>
        </p:txBody>
      </p:sp>
      <p:sp>
        <p:nvSpPr>
          <p:cNvPr id="30" name="角丸四角形 29"/>
          <p:cNvSpPr/>
          <p:nvPr/>
        </p:nvSpPr>
        <p:spPr>
          <a:xfrm>
            <a:off x="630117" y="3715965"/>
            <a:ext cx="2595028" cy="132378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p:cNvSpPr/>
          <p:nvPr/>
        </p:nvSpPr>
        <p:spPr>
          <a:xfrm>
            <a:off x="192827" y="1398414"/>
            <a:ext cx="2595028" cy="112804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6627315" y="3148938"/>
            <a:ext cx="611065" cy="295466"/>
          </a:xfrm>
          <a:prstGeom prst="rect">
            <a:avLst/>
          </a:prstGeom>
          <a:noFill/>
        </p:spPr>
        <p:txBody>
          <a:bodyPr wrap="none" rtlCol="0">
            <a:spAutoFit/>
          </a:bodyPr>
          <a:lstStyle/>
          <a:p>
            <a:r>
              <a:rPr lang="en-US" altLang="ja-JP" sz="1320" dirty="0">
                <a:latin typeface="メイリオ" panose="020B0604030504040204" pitchFamily="50" charset="-128"/>
                <a:ea typeface="メイリオ" panose="020B0604030504040204" pitchFamily="50" charset="-128"/>
              </a:rPr>
              <a:t>Wi-Fi</a:t>
            </a:r>
            <a:endParaRPr lang="ja-JP" altLang="en-US" sz="1320" dirty="0">
              <a:latin typeface="メイリオ" panose="020B0604030504040204" pitchFamily="50" charset="-128"/>
              <a:ea typeface="メイリオ" panose="020B0604030504040204" pitchFamily="50" charset="-128"/>
            </a:endParaRPr>
          </a:p>
        </p:txBody>
      </p:sp>
      <p:pic>
        <p:nvPicPr>
          <p:cNvPr id="33" name="図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42120" y="3361224"/>
            <a:ext cx="316408" cy="492811"/>
          </a:xfrm>
          <a:prstGeom prst="rect">
            <a:avLst/>
          </a:prstGeom>
        </p:spPr>
      </p:pic>
      <p:cxnSp>
        <p:nvCxnSpPr>
          <p:cNvPr id="34" name="曲線コネクタ 33"/>
          <p:cNvCxnSpPr/>
          <p:nvPr/>
        </p:nvCxnSpPr>
        <p:spPr>
          <a:xfrm rot="16200000" flipH="1">
            <a:off x="5825604" y="2871232"/>
            <a:ext cx="981944" cy="597736"/>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sp>
        <p:nvSpPr>
          <p:cNvPr id="35" name="上矢印 34"/>
          <p:cNvSpPr/>
          <p:nvPr/>
        </p:nvSpPr>
        <p:spPr>
          <a:xfrm>
            <a:off x="3908165" y="3620143"/>
            <a:ext cx="4357140" cy="3033924"/>
          </a:xfrm>
          <a:prstGeom prst="upArrow">
            <a:avLst>
              <a:gd name="adj1" fmla="val 80036"/>
              <a:gd name="adj2" fmla="val 32858"/>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90115" y="1258244"/>
            <a:ext cx="1802548" cy="32304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050"/>
              <a:t>調味料メーカー</a:t>
            </a:r>
            <a:endParaRPr lang="ja-JP" altLang="en-US" sz="1050" dirty="0"/>
          </a:p>
        </p:txBody>
      </p:sp>
      <p:sp>
        <p:nvSpPr>
          <p:cNvPr id="37" name="正方形/長方形 36"/>
          <p:cNvSpPr/>
          <p:nvPr/>
        </p:nvSpPr>
        <p:spPr>
          <a:xfrm>
            <a:off x="1071438" y="3569706"/>
            <a:ext cx="1802548" cy="32304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050" dirty="0" smtClean="0"/>
              <a:t>EC</a:t>
            </a:r>
            <a:r>
              <a:rPr lang="ja-JP" altLang="en-US" sz="1050" dirty="0" smtClean="0"/>
              <a:t>サイト</a:t>
            </a:r>
            <a:r>
              <a:rPr lang="en-US" altLang="ja-JP" sz="1050" dirty="0" smtClean="0"/>
              <a:t>/</a:t>
            </a:r>
            <a:r>
              <a:rPr lang="ja-JP" altLang="en-US" sz="1050" dirty="0" smtClean="0"/>
              <a:t>ネットスーパー</a:t>
            </a:r>
            <a:endParaRPr lang="ja-JP" altLang="en-US" sz="1050" dirty="0"/>
          </a:p>
        </p:txBody>
      </p:sp>
      <p:grpSp>
        <p:nvGrpSpPr>
          <p:cNvPr id="39" name="グループ化 26"/>
          <p:cNvGrpSpPr/>
          <p:nvPr/>
        </p:nvGrpSpPr>
        <p:grpSpPr>
          <a:xfrm>
            <a:off x="4568160" y="4253710"/>
            <a:ext cx="2957637" cy="2316788"/>
            <a:chOff x="8673282" y="3914511"/>
            <a:chExt cx="2957637" cy="2292072"/>
          </a:xfrm>
        </p:grpSpPr>
        <p:sp>
          <p:nvSpPr>
            <p:cNvPr id="40" name="円/楕円 39"/>
            <p:cNvSpPr/>
            <p:nvPr/>
          </p:nvSpPr>
          <p:spPr>
            <a:xfrm>
              <a:off x="8861892" y="4239851"/>
              <a:ext cx="2636477" cy="1840020"/>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1186532" y="4396253"/>
              <a:ext cx="444387" cy="902038"/>
            </a:xfrm>
            <a:prstGeom prst="rect">
              <a:avLst/>
            </a:prstGeom>
          </p:spPr>
        </p:pic>
        <p:pic>
          <p:nvPicPr>
            <p:cNvPr id="42" name="図 41"/>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673146" y="5287853"/>
              <a:ext cx="518806" cy="808528"/>
            </a:xfrm>
            <a:prstGeom prst="rect">
              <a:avLst/>
            </a:prstGeom>
          </p:spPr>
        </p:pic>
        <p:pic>
          <p:nvPicPr>
            <p:cNvPr id="43" name="図 4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898797" y="4471772"/>
              <a:ext cx="479915" cy="826519"/>
            </a:xfrm>
            <a:prstGeom prst="rect">
              <a:avLst/>
            </a:prstGeom>
          </p:spPr>
        </p:pic>
        <p:pic>
          <p:nvPicPr>
            <p:cNvPr id="45" name="図 44"/>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712378" y="3914511"/>
              <a:ext cx="1043940" cy="617221"/>
            </a:xfrm>
            <a:prstGeom prst="rect">
              <a:avLst/>
            </a:prstGeom>
          </p:spPr>
        </p:pic>
        <p:pic>
          <p:nvPicPr>
            <p:cNvPr id="46" name="図 45"/>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10460909" y="5260255"/>
              <a:ext cx="633339" cy="819616"/>
            </a:xfrm>
            <a:prstGeom prst="rect">
              <a:avLst/>
            </a:prstGeom>
          </p:spPr>
        </p:pic>
        <p:grpSp>
          <p:nvGrpSpPr>
            <p:cNvPr id="47" name="グループ化 24"/>
            <p:cNvGrpSpPr/>
            <p:nvPr/>
          </p:nvGrpSpPr>
          <p:grpSpPr>
            <a:xfrm>
              <a:off x="9607471" y="4213513"/>
              <a:ext cx="413187" cy="391383"/>
              <a:chOff x="9440674" y="2671256"/>
              <a:chExt cx="543408" cy="514732"/>
            </a:xfrm>
          </p:grpSpPr>
          <p:sp>
            <p:nvSpPr>
              <p:cNvPr id="60" name="円/楕円 59"/>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90"/>
            <p:cNvGrpSpPr/>
            <p:nvPr/>
          </p:nvGrpSpPr>
          <p:grpSpPr>
            <a:xfrm>
              <a:off x="8673282" y="5064563"/>
              <a:ext cx="413187" cy="391383"/>
              <a:chOff x="9440674" y="2671256"/>
              <a:chExt cx="543408" cy="514732"/>
            </a:xfrm>
          </p:grpSpPr>
          <p:sp>
            <p:nvSpPr>
              <p:cNvPr id="58" name="円/楕円 57"/>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93"/>
            <p:cNvGrpSpPr/>
            <p:nvPr/>
          </p:nvGrpSpPr>
          <p:grpSpPr>
            <a:xfrm>
              <a:off x="9433902" y="5815200"/>
              <a:ext cx="413187" cy="391383"/>
              <a:chOff x="9440674" y="2671256"/>
              <a:chExt cx="543408" cy="514732"/>
            </a:xfrm>
          </p:grpSpPr>
          <p:sp>
            <p:nvSpPr>
              <p:cNvPr id="56" name="円/楕円 55"/>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96"/>
            <p:cNvGrpSpPr/>
            <p:nvPr/>
          </p:nvGrpSpPr>
          <p:grpSpPr>
            <a:xfrm>
              <a:off x="10364391" y="5815200"/>
              <a:ext cx="413187" cy="391383"/>
              <a:chOff x="9440674" y="2671256"/>
              <a:chExt cx="543408" cy="514732"/>
            </a:xfrm>
          </p:grpSpPr>
          <p:sp>
            <p:nvSpPr>
              <p:cNvPr id="54" name="円/楕円 53"/>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99"/>
            <p:cNvGrpSpPr/>
            <p:nvPr/>
          </p:nvGrpSpPr>
          <p:grpSpPr>
            <a:xfrm>
              <a:off x="10950608" y="5064562"/>
              <a:ext cx="413187" cy="391383"/>
              <a:chOff x="9440674" y="2671256"/>
              <a:chExt cx="543408" cy="514732"/>
            </a:xfrm>
          </p:grpSpPr>
          <p:sp>
            <p:nvSpPr>
              <p:cNvPr id="52" name="円/楕円 51"/>
              <p:cNvSpPr/>
              <p:nvPr/>
            </p:nvSpPr>
            <p:spPr>
              <a:xfrm>
                <a:off x="9440674" y="2671256"/>
                <a:ext cx="543408" cy="514732"/>
              </a:xfrm>
              <a:prstGeom prst="ellipse">
                <a:avLst/>
              </a:prstGeom>
              <a:solidFill>
                <a:srgbClr val="FF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flipH="1">
                <a:off x="9563464" y="2783204"/>
                <a:ext cx="303971" cy="296655"/>
              </a:xfrm>
              <a:prstGeom prst="ellipse">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62" name="図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55069" y="3661072"/>
            <a:ext cx="716406" cy="716406"/>
          </a:xfrm>
          <a:prstGeom prst="rect">
            <a:avLst/>
          </a:prstGeom>
        </p:spPr>
      </p:pic>
      <p:sp>
        <p:nvSpPr>
          <p:cNvPr id="63" name="フローチャート: 端子 62"/>
          <p:cNvSpPr/>
          <p:nvPr/>
        </p:nvSpPr>
        <p:spPr>
          <a:xfrm>
            <a:off x="5051519" y="1658107"/>
            <a:ext cx="1182667"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機器情報取得</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フローチャート: 端子 63"/>
          <p:cNvSpPr/>
          <p:nvPr/>
        </p:nvSpPr>
        <p:spPr>
          <a:xfrm>
            <a:off x="6292331" y="1658107"/>
            <a:ext cx="919639" cy="269618"/>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ログ解析</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フローチャート: 端子 64"/>
          <p:cNvSpPr/>
          <p:nvPr/>
        </p:nvSpPr>
        <p:spPr>
          <a:xfrm>
            <a:off x="4762212" y="2097751"/>
            <a:ext cx="1583368" cy="272527"/>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調味料の残量管理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フローチャート: 端子 65"/>
          <p:cNvSpPr/>
          <p:nvPr/>
        </p:nvSpPr>
        <p:spPr>
          <a:xfrm>
            <a:off x="6469310" y="2105541"/>
            <a:ext cx="1055482" cy="257634"/>
          </a:xfrm>
          <a:prstGeom prst="flowChartTermina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機器管理</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フローチャート: 端子 66"/>
          <p:cNvSpPr/>
          <p:nvPr/>
        </p:nvSpPr>
        <p:spPr>
          <a:xfrm>
            <a:off x="2831545" y="924430"/>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解析データ</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使用頻度や使用量など）</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フローチャート: 端子 67"/>
          <p:cNvSpPr/>
          <p:nvPr/>
        </p:nvSpPr>
        <p:spPr>
          <a:xfrm>
            <a:off x="2821614" y="2554238"/>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残量情報</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41"/>
          <p:cNvGrpSpPr/>
          <p:nvPr/>
        </p:nvGrpSpPr>
        <p:grpSpPr>
          <a:xfrm>
            <a:off x="3249299" y="1618558"/>
            <a:ext cx="1073595" cy="194970"/>
            <a:chOff x="2574066" y="1525939"/>
            <a:chExt cx="1480496" cy="187368"/>
          </a:xfrm>
        </p:grpSpPr>
        <p:cxnSp>
          <p:nvCxnSpPr>
            <p:cNvPr id="70" name="直線コネクタ 69"/>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5" name="グループ化 140"/>
          <p:cNvGrpSpPr/>
          <p:nvPr/>
        </p:nvGrpSpPr>
        <p:grpSpPr>
          <a:xfrm rot="19296436">
            <a:off x="3152378" y="2741655"/>
            <a:ext cx="1467986" cy="230814"/>
            <a:chOff x="2574066" y="1525939"/>
            <a:chExt cx="1480496" cy="311535"/>
          </a:xfrm>
        </p:grpSpPr>
        <p:cxnSp>
          <p:nvCxnSpPr>
            <p:cNvPr id="76" name="直線コネクタ 75"/>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H="1">
              <a:off x="2641352" y="1837474"/>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8" name="フローチャート: 端子 77"/>
          <p:cNvSpPr/>
          <p:nvPr/>
        </p:nvSpPr>
        <p:spPr>
          <a:xfrm>
            <a:off x="3660083" y="2861224"/>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広告出稿</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ローチャート: 端子 80"/>
          <p:cNvSpPr/>
          <p:nvPr/>
        </p:nvSpPr>
        <p:spPr>
          <a:xfrm>
            <a:off x="3219159" y="1894996"/>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ローチャート: 端子 81"/>
          <p:cNvSpPr/>
          <p:nvPr/>
        </p:nvSpPr>
        <p:spPr>
          <a:xfrm>
            <a:off x="9680662" y="1790747"/>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ホームアシスタント</a:t>
            </a:r>
            <a:endPar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デバイスとの連携</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3" name="グループ化 151"/>
          <p:cNvGrpSpPr/>
          <p:nvPr/>
        </p:nvGrpSpPr>
        <p:grpSpPr>
          <a:xfrm>
            <a:off x="8248611" y="1652973"/>
            <a:ext cx="1428216" cy="242817"/>
            <a:chOff x="2574066" y="1525939"/>
            <a:chExt cx="1480496" cy="187368"/>
          </a:xfrm>
        </p:grpSpPr>
        <p:cxnSp>
          <p:nvCxnSpPr>
            <p:cNvPr id="84" name="直線コネクタ 83"/>
            <p:cNvCxnSpPr/>
            <p:nvPr/>
          </p:nvCxnSpPr>
          <p:spPr>
            <a:xfrm>
              <a:off x="2574066" y="1525939"/>
              <a:ext cx="1445693" cy="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2641352" y="1713307"/>
              <a:ext cx="1413210" cy="0"/>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フローチャート: 端子 86"/>
          <p:cNvSpPr/>
          <p:nvPr/>
        </p:nvSpPr>
        <p:spPr>
          <a:xfrm>
            <a:off x="4919869" y="1312599"/>
            <a:ext cx="1845867" cy="28694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en-US" altLang="ja-JP" sz="2000"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Cloud</a:t>
            </a:r>
            <a:endParaRPr lang="ja-JP" altLang="en-US" sz="2000"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コネクタ 87"/>
          <p:cNvCxnSpPr/>
          <p:nvPr/>
        </p:nvCxnSpPr>
        <p:spPr>
          <a:xfrm flipH="1" flipV="1">
            <a:off x="7752904" y="2542088"/>
            <a:ext cx="1589614" cy="1824081"/>
          </a:xfrm>
          <a:prstGeom prst="line">
            <a:avLst/>
          </a:prstGeom>
          <a:ln w="571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9" name="Picture 4" descr="C:\Users\s129907\Desktop\8699.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10073125" y="4796325"/>
            <a:ext cx="1845729" cy="1845729"/>
          </a:xfrm>
          <a:prstGeom prst="rect">
            <a:avLst/>
          </a:prstGeom>
          <a:noFill/>
        </p:spPr>
      </p:pic>
      <p:grpSp>
        <p:nvGrpSpPr>
          <p:cNvPr id="90" name="図形グループ 89"/>
          <p:cNvGrpSpPr/>
          <p:nvPr/>
        </p:nvGrpSpPr>
        <p:grpSpPr>
          <a:xfrm>
            <a:off x="8853623" y="4566876"/>
            <a:ext cx="637045" cy="1186062"/>
            <a:chOff x="7450423" y="4238845"/>
            <a:chExt cx="637045" cy="1186062"/>
          </a:xfrm>
        </p:grpSpPr>
        <p:pic>
          <p:nvPicPr>
            <p:cNvPr id="91" name="図 9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50423" y="4238845"/>
              <a:ext cx="637045" cy="1186062"/>
            </a:xfrm>
            <a:prstGeom prst="rect">
              <a:avLst/>
            </a:prstGeom>
          </p:spPr>
        </p:pic>
        <p:pic>
          <p:nvPicPr>
            <p:cNvPr id="92" name="Picture 2" descr="C:\Users\s129907\Desktop\IMG_3944.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504605" y="4422426"/>
              <a:ext cx="496391" cy="821087"/>
            </a:xfrm>
            <a:prstGeom prst="rect">
              <a:avLst/>
            </a:prstGeom>
            <a:noFill/>
          </p:spPr>
        </p:pic>
      </p:grpSp>
      <p:grpSp>
        <p:nvGrpSpPr>
          <p:cNvPr id="93" name="図形グループ 92"/>
          <p:cNvGrpSpPr/>
          <p:nvPr/>
        </p:nvGrpSpPr>
        <p:grpSpPr>
          <a:xfrm>
            <a:off x="9676827" y="4513205"/>
            <a:ext cx="712714" cy="1239734"/>
            <a:chOff x="8935362" y="4228181"/>
            <a:chExt cx="712714" cy="1339353"/>
          </a:xfrm>
        </p:grpSpPr>
        <p:pic>
          <p:nvPicPr>
            <p:cNvPr id="94" name="図 9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935362" y="4228181"/>
              <a:ext cx="712714" cy="1339353"/>
            </a:xfrm>
            <a:prstGeom prst="rect">
              <a:avLst/>
            </a:prstGeom>
          </p:spPr>
        </p:pic>
        <p:pic>
          <p:nvPicPr>
            <p:cNvPr id="95" name="図 9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00818" y="4411762"/>
              <a:ext cx="581802" cy="1034832"/>
            </a:xfrm>
            <a:prstGeom prst="rect">
              <a:avLst/>
            </a:prstGeom>
          </p:spPr>
        </p:pic>
      </p:grpSp>
      <p:pic>
        <p:nvPicPr>
          <p:cNvPr id="96" name="図 9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048494" y="2234333"/>
            <a:ext cx="1110203" cy="680821"/>
          </a:xfrm>
          <a:prstGeom prst="rect">
            <a:avLst/>
          </a:prstGeom>
        </p:spPr>
      </p:pic>
      <p:pic>
        <p:nvPicPr>
          <p:cNvPr id="97" name="図 9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842882" y="1147006"/>
            <a:ext cx="1521426" cy="413273"/>
          </a:xfrm>
          <a:prstGeom prst="rect">
            <a:avLst/>
          </a:prstGeom>
        </p:spPr>
      </p:pic>
      <p:pic>
        <p:nvPicPr>
          <p:cNvPr id="98" name="図 97"/>
          <p:cNvPicPr>
            <a:picLocks noChangeAspect="1"/>
          </p:cNvPicPr>
          <p:nvPr/>
        </p:nvPicPr>
        <p:blipFill rotWithShape="1">
          <a:blip r:embed="rId17" cstate="screen">
            <a:extLst>
              <a:ext uri="{28A0092B-C50C-407E-A947-70E740481C1C}">
                <a14:useLocalDpi xmlns:a14="http://schemas.microsoft.com/office/drawing/2010/main"/>
              </a:ext>
            </a:extLst>
          </a:blip>
          <a:srcRect t="23545" b="30800"/>
          <a:stretch/>
        </p:blipFill>
        <p:spPr>
          <a:xfrm>
            <a:off x="2094941" y="3978524"/>
            <a:ext cx="757933" cy="346036"/>
          </a:xfrm>
          <a:prstGeom prst="rect">
            <a:avLst/>
          </a:prstGeom>
        </p:spPr>
      </p:pic>
      <p:pic>
        <p:nvPicPr>
          <p:cNvPr id="99" name="図 9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952906" y="4033388"/>
            <a:ext cx="1053819" cy="311241"/>
          </a:xfrm>
          <a:prstGeom prst="rect">
            <a:avLst/>
          </a:prstGeom>
        </p:spPr>
      </p:pic>
      <p:pic>
        <p:nvPicPr>
          <p:cNvPr id="100" name="図 99"/>
          <p:cNvPicPr>
            <a:picLocks noChangeAspect="1"/>
          </p:cNvPicPr>
          <p:nvPr/>
        </p:nvPicPr>
        <p:blipFill rotWithShape="1">
          <a:blip r:embed="rId19" cstate="screen">
            <a:extLst>
              <a:ext uri="{28A0092B-C50C-407E-A947-70E740481C1C}">
                <a14:useLocalDpi xmlns:a14="http://schemas.microsoft.com/office/drawing/2010/main"/>
              </a:ext>
            </a:extLst>
          </a:blip>
          <a:srcRect t="23210" b="26336"/>
          <a:stretch/>
        </p:blipFill>
        <p:spPr>
          <a:xfrm>
            <a:off x="289145" y="2076352"/>
            <a:ext cx="1500119" cy="376045"/>
          </a:xfrm>
          <a:prstGeom prst="rect">
            <a:avLst/>
          </a:prstGeom>
        </p:spPr>
      </p:pic>
      <p:pic>
        <p:nvPicPr>
          <p:cNvPr id="101" name="図 100"/>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1877488" y="1837771"/>
            <a:ext cx="865501" cy="469526"/>
          </a:xfrm>
          <a:prstGeom prst="rect">
            <a:avLst/>
          </a:prstGeom>
        </p:spPr>
      </p:pic>
      <p:pic>
        <p:nvPicPr>
          <p:cNvPr id="102" name="図 101"/>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289145" y="1682609"/>
            <a:ext cx="1485711" cy="306454"/>
          </a:xfrm>
          <a:prstGeom prst="rect">
            <a:avLst/>
          </a:prstGeom>
        </p:spPr>
      </p:pic>
      <p:sp>
        <p:nvSpPr>
          <p:cNvPr id="103" name="フローチャート: 端子 102"/>
          <p:cNvSpPr/>
          <p:nvPr/>
        </p:nvSpPr>
        <p:spPr>
          <a:xfrm>
            <a:off x="8793609" y="347541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残量通知</a:t>
            </a:r>
            <a:r>
              <a:rPr lang="en-US" altLang="ja-JP"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&amp;</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ローチャート: 端子 103"/>
          <p:cNvSpPr/>
          <p:nvPr/>
        </p:nvSpPr>
        <p:spPr>
          <a:xfrm>
            <a:off x="2683611" y="1709672"/>
            <a:ext cx="2162745" cy="6031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データ利用料</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ローチャート: 端子 104"/>
          <p:cNvSpPr/>
          <p:nvPr/>
        </p:nvSpPr>
        <p:spPr>
          <a:xfrm>
            <a:off x="8762143" y="3757300"/>
            <a:ext cx="1182667" cy="269618"/>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広告配信</a:t>
            </a:r>
            <a:endPar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6" name="図 105"/>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2084335" y="4537942"/>
            <a:ext cx="955648" cy="220733"/>
          </a:xfrm>
          <a:prstGeom prst="rect">
            <a:avLst/>
          </a:prstGeom>
        </p:spPr>
      </p:pic>
      <p:pic>
        <p:nvPicPr>
          <p:cNvPr id="107" name="図 106"/>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006692" y="4424939"/>
            <a:ext cx="928698" cy="348029"/>
          </a:xfrm>
          <a:prstGeom prst="rect">
            <a:avLst/>
          </a:prstGeom>
        </p:spPr>
      </p:pic>
      <p:pic>
        <p:nvPicPr>
          <p:cNvPr id="109" name="図 108"/>
          <p:cNvPicPr>
            <a:picLocks noChangeAspect="1"/>
          </p:cNvPicPr>
          <p:nvPr/>
        </p:nvPicPr>
        <p:blipFill>
          <a:blip r:embed="rId24" cstate="screen">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25">
                    <a14:imgEffect>
                      <a14:backgroundRemoval t="9948" b="89529" l="758" r="97348"/>
                    </a14:imgEffect>
                  </a14:imgLayer>
                </a14:imgProps>
              </a:ext>
              <a:ext uri="{28A0092B-C50C-407E-A947-70E740481C1C}">
                <a14:useLocalDpi xmlns:a14="http://schemas.microsoft.com/office/drawing/2010/main"/>
              </a:ext>
            </a:extLst>
          </a:blip>
          <a:stretch>
            <a:fillRect/>
          </a:stretch>
        </p:blipFill>
        <p:spPr>
          <a:xfrm>
            <a:off x="4271495" y="570220"/>
            <a:ext cx="3820168" cy="2376000"/>
          </a:xfrm>
          <a:prstGeom prst="rect">
            <a:avLst/>
          </a:prstGeom>
        </p:spPr>
      </p:pic>
      <p:grpSp>
        <p:nvGrpSpPr>
          <p:cNvPr id="116" name="図形グループ 115"/>
          <p:cNvGrpSpPr/>
          <p:nvPr/>
        </p:nvGrpSpPr>
        <p:grpSpPr>
          <a:xfrm>
            <a:off x="3968234" y="3842357"/>
            <a:ext cx="4201098" cy="2923047"/>
            <a:chOff x="3968234" y="3842357"/>
            <a:chExt cx="4201098" cy="2923047"/>
          </a:xfrm>
        </p:grpSpPr>
        <p:sp>
          <p:nvSpPr>
            <p:cNvPr id="10" name="テキスト ボックス 9"/>
            <p:cNvSpPr txBox="1"/>
            <p:nvPr/>
          </p:nvSpPr>
          <p:spPr>
            <a:xfrm>
              <a:off x="4373879" y="3842357"/>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1400" dirty="0" smtClean="0"/>
                <a:t>①デバイス販売</a:t>
              </a:r>
              <a:endParaRPr kumimoji="1" lang="ja-JP" altLang="en-US" sz="1400" dirty="0"/>
            </a:p>
          </p:txBody>
        </p:sp>
        <p:grpSp>
          <p:nvGrpSpPr>
            <p:cNvPr id="20" name="図形グループ 19"/>
            <p:cNvGrpSpPr/>
            <p:nvPr/>
          </p:nvGrpSpPr>
          <p:grpSpPr>
            <a:xfrm>
              <a:off x="3968234" y="3861799"/>
              <a:ext cx="4201098" cy="2903605"/>
              <a:chOff x="3968234" y="3861799"/>
              <a:chExt cx="4201098" cy="2903605"/>
            </a:xfrm>
          </p:grpSpPr>
          <p:sp>
            <p:nvSpPr>
              <p:cNvPr id="11" name="角丸四角形 10"/>
              <p:cNvSpPr/>
              <p:nvPr/>
            </p:nvSpPr>
            <p:spPr>
              <a:xfrm>
                <a:off x="3968234" y="4000269"/>
                <a:ext cx="4201098" cy="276513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p:cNvSpPr txBox="1"/>
              <p:nvPr/>
            </p:nvSpPr>
            <p:spPr>
              <a:xfrm>
                <a:off x="4373879" y="3861799"/>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1400" dirty="0" smtClean="0"/>
                  <a:t>①デバイス販売</a:t>
                </a:r>
                <a:endParaRPr kumimoji="1" lang="ja-JP" altLang="en-US" sz="1400" dirty="0"/>
              </a:p>
            </p:txBody>
          </p:sp>
        </p:grpSp>
      </p:grpSp>
      <p:grpSp>
        <p:nvGrpSpPr>
          <p:cNvPr id="115" name="図形グループ 114"/>
          <p:cNvGrpSpPr/>
          <p:nvPr/>
        </p:nvGrpSpPr>
        <p:grpSpPr>
          <a:xfrm>
            <a:off x="420489" y="3215937"/>
            <a:ext cx="2972126" cy="2101908"/>
            <a:chOff x="12270" y="2530141"/>
            <a:chExt cx="2972126" cy="2101908"/>
          </a:xfrm>
        </p:grpSpPr>
        <p:sp>
          <p:nvSpPr>
            <p:cNvPr id="113" name="角丸四角形 112"/>
            <p:cNvSpPr/>
            <p:nvPr/>
          </p:nvSpPr>
          <p:spPr>
            <a:xfrm>
              <a:off x="12270" y="2675815"/>
              <a:ext cx="2972126" cy="1956234"/>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p:cNvSpPr txBox="1"/>
            <p:nvPr/>
          </p:nvSpPr>
          <p:spPr>
            <a:xfrm>
              <a:off x="144380" y="2530141"/>
              <a:ext cx="1441420"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1400" dirty="0" smtClean="0"/>
                <a:t>③広告ビジネス</a:t>
              </a:r>
              <a:endParaRPr kumimoji="1" lang="ja-JP" altLang="en-US" sz="1400" dirty="0"/>
            </a:p>
          </p:txBody>
        </p:sp>
      </p:grpSp>
      <p:grpSp>
        <p:nvGrpSpPr>
          <p:cNvPr id="21" name="図形グループ 20"/>
          <p:cNvGrpSpPr/>
          <p:nvPr/>
        </p:nvGrpSpPr>
        <p:grpSpPr>
          <a:xfrm>
            <a:off x="24391" y="872057"/>
            <a:ext cx="2972126" cy="1727639"/>
            <a:chOff x="24391" y="708769"/>
            <a:chExt cx="2972126" cy="1727639"/>
          </a:xfrm>
        </p:grpSpPr>
        <p:sp>
          <p:nvSpPr>
            <p:cNvPr id="114" name="角丸四角形 113"/>
            <p:cNvSpPr/>
            <p:nvPr/>
          </p:nvSpPr>
          <p:spPr>
            <a:xfrm>
              <a:off x="24391" y="887521"/>
              <a:ext cx="2972126" cy="1548887"/>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p:cNvSpPr txBox="1"/>
            <p:nvPr/>
          </p:nvSpPr>
          <p:spPr>
            <a:xfrm>
              <a:off x="194650" y="708769"/>
              <a:ext cx="1261884" cy="30777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1400" dirty="0" smtClean="0"/>
                <a:t>②データ販売</a:t>
              </a:r>
              <a:endParaRPr kumimoji="1" lang="ja-JP" altLang="en-US" sz="1400" dirty="0"/>
            </a:p>
          </p:txBody>
        </p:sp>
      </p:grpSp>
      <p:sp>
        <p:nvSpPr>
          <p:cNvPr id="117" name="フローチャート: 端子 116"/>
          <p:cNvSpPr/>
          <p:nvPr/>
        </p:nvSpPr>
        <p:spPr>
          <a:xfrm>
            <a:off x="9453183" y="779106"/>
            <a:ext cx="2300825" cy="332209"/>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88"/>
              </a:lnSpc>
            </a:pPr>
            <a:r>
              <a:rPr lang="ja-JP" altLang="en-US"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調味料に</a:t>
            </a:r>
            <a:r>
              <a:rPr lang="ja-JP" altLang="en-US" sz="1143" b="1" smtClean="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rPr>
              <a:t>あうレシピの提案</a:t>
            </a:r>
            <a:endParaRPr lang="en-US" altLang="ja-JP" sz="1143" b="1" dirty="0">
              <a:solidFill>
                <a:schemeClr val="bg2">
                  <a:lumMod val="1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8818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ppt_x"/>
                                          </p:val>
                                        </p:tav>
                                        <p:tav tm="100000">
                                          <p:val>
                                            <p:strVal val="#ppt_x"/>
                                          </p:val>
                                        </p:tav>
                                      </p:tavLst>
                                    </p:anim>
                                    <p:anim calcmode="lin" valueType="num">
                                      <p:cBhvr additive="base">
                                        <p:cTn id="12" dur="500" fill="hold"/>
                                        <p:tgtEl>
                                          <p:spTgt spid="1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ppt_x"/>
                                          </p:val>
                                        </p:tav>
                                        <p:tav tm="100000">
                                          <p:val>
                                            <p:strVal val="#ppt_x"/>
                                          </p:val>
                                        </p:tav>
                                      </p:tavLst>
                                    </p:anim>
                                    <p:anim calcmode="lin" valueType="num">
                                      <p:cBhvr additive="base">
                                        <p:cTn id="16"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6933447" y="1458882"/>
            <a:ext cx="4981487" cy="50192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13000" y="1533755"/>
            <a:ext cx="4083786" cy="4266396"/>
          </a:xfrm>
          <a:prstGeom prst="rect">
            <a:avLst/>
          </a:prstGeom>
        </p:spPr>
      </p:pic>
      <p:sp>
        <p:nvSpPr>
          <p:cNvPr id="20" name="テキスト ボックス 19"/>
          <p:cNvSpPr txBox="1"/>
          <p:nvPr/>
        </p:nvSpPr>
        <p:spPr>
          <a:xfrm>
            <a:off x="3525814" y="165027"/>
            <a:ext cx="4836307" cy="377444"/>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今後の開発に向けて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58070" y="2688020"/>
            <a:ext cx="1963192" cy="1779046"/>
            <a:chOff x="5607806" y="2435250"/>
            <a:chExt cx="2601527" cy="2415488"/>
          </a:xfrm>
        </p:grpSpPr>
        <p:pic>
          <p:nvPicPr>
            <p:cNvPr id="21" name="図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7806" y="2435250"/>
              <a:ext cx="2601527" cy="2415488"/>
            </a:xfrm>
            <a:prstGeom prst="ellipse">
              <a:avLst/>
            </a:prstGeom>
          </p:spPr>
        </p:pic>
        <p:pic>
          <p:nvPicPr>
            <p:cNvPr id="22" name="図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894324" y="3106473"/>
              <a:ext cx="358556" cy="358556"/>
            </a:xfrm>
            <a:prstGeom prst="rect">
              <a:avLst/>
            </a:prstGeom>
          </p:spPr>
        </p:pic>
      </p:grpSp>
      <p:pic>
        <p:nvPicPr>
          <p:cNvPr id="32" name="図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834214" flipH="1">
            <a:off x="5482367" y="3811642"/>
            <a:ext cx="551755" cy="551755"/>
          </a:xfrm>
          <a:prstGeom prst="rect">
            <a:avLst/>
          </a:prstGeom>
        </p:spPr>
      </p:pic>
      <p:sp>
        <p:nvSpPr>
          <p:cNvPr id="33" name="二等辺三角形 32"/>
          <p:cNvSpPr/>
          <p:nvPr/>
        </p:nvSpPr>
        <p:spPr>
          <a:xfrm rot="5400000">
            <a:off x="1662556" y="3445594"/>
            <a:ext cx="1109149" cy="2638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99962" y="5144907"/>
            <a:ext cx="617560" cy="620678"/>
          </a:xfrm>
          <a:prstGeom prst="rect">
            <a:avLst/>
          </a:prstGeom>
        </p:spPr>
      </p:pic>
      <p:sp>
        <p:nvSpPr>
          <p:cNvPr id="35" name="テキスト ボックス 34"/>
          <p:cNvSpPr txBox="1"/>
          <p:nvPr/>
        </p:nvSpPr>
        <p:spPr>
          <a:xfrm>
            <a:off x="7539181" y="957817"/>
            <a:ext cx="3687970" cy="320447"/>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a:t>重量測定センサモジュールの開発</a:t>
            </a:r>
            <a:endParaRPr lang="en-US" altLang="ja-JP" dirty="0"/>
          </a:p>
        </p:txBody>
      </p:sp>
      <p:pic>
        <p:nvPicPr>
          <p:cNvPr id="36" name="図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98781" y="2004377"/>
            <a:ext cx="1089889" cy="1095395"/>
          </a:xfrm>
          <a:prstGeom prst="rect">
            <a:avLst/>
          </a:prstGeom>
        </p:spPr>
      </p:pic>
      <p:sp>
        <p:nvSpPr>
          <p:cNvPr id="37" name="テキスト ボックス 36"/>
          <p:cNvSpPr txBox="1"/>
          <p:nvPr/>
        </p:nvSpPr>
        <p:spPr>
          <a:xfrm>
            <a:off x="2104485" y="946678"/>
            <a:ext cx="1790934" cy="331585"/>
          </a:xfrm>
          <a:prstGeom prst="rect">
            <a:avLst/>
          </a:prstGeom>
          <a:noFill/>
        </p:spPr>
        <p:txBody>
          <a:bodyPr wrap="square" lIns="55982" tIns="27991" rIns="55982" bIns="27991" rtlCol="0">
            <a:spAutoFit/>
          </a:bodyPr>
          <a:lstStyle>
            <a:defPPr>
              <a:defRPr lang="ja-JP"/>
            </a:defPPr>
            <a:lvl1pPr>
              <a:defRPr sz="1715" b="1">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dirty="0" smtClean="0"/>
              <a:t>筐体のスリム化</a:t>
            </a:r>
            <a:endParaRPr lang="en-US" altLang="ja-JP" dirty="0"/>
          </a:p>
        </p:txBody>
      </p:sp>
      <p:sp>
        <p:nvSpPr>
          <p:cNvPr id="38" name="正方形/長方形 13"/>
          <p:cNvSpPr>
            <a:spLocks noChangeArrowheads="1"/>
          </p:cNvSpPr>
          <p:nvPr/>
        </p:nvSpPr>
        <p:spPr bwMode="auto">
          <a:xfrm>
            <a:off x="7088812" y="3280390"/>
            <a:ext cx="4613996" cy="2548390"/>
          </a:xfrm>
          <a:prstGeom prst="rect">
            <a:avLst/>
          </a:prstGeom>
          <a:noFill/>
          <a:ln w="9525">
            <a:noFill/>
            <a:miter lim="800000"/>
            <a:headEnd/>
            <a:tailEnd/>
          </a:ln>
        </p:spPr>
        <p:txBody>
          <a:bodyPr wrap="square">
            <a:spAutoFit/>
          </a:bodyPr>
          <a:lstStyle/>
          <a:p>
            <a:pPr defTabSz="914227">
              <a:lnSpc>
                <a:spcPct val="95000"/>
              </a:lnSpc>
            </a:pPr>
            <a:endParaRPr lang="en-US" altLang="ja-JP" sz="1400" b="1" dirty="0" smtClean="0">
              <a:latin typeface="メイリオ" pitchFamily="50" charset="-128"/>
              <a:ea typeface="メイリオ" pitchFamily="50" charset="-128"/>
              <a:cs typeface="メイリオ" pitchFamily="50" charset="-128"/>
            </a:endParaRPr>
          </a:p>
          <a:p>
            <a:pPr defTabSz="914227">
              <a:lnSpc>
                <a:spcPct val="95000"/>
              </a:lnSpc>
            </a:pPr>
            <a:r>
              <a:rPr lang="ja-JP" altLang="en-US" sz="1400" b="1" dirty="0" smtClean="0">
                <a:latin typeface="メイリオ" pitchFamily="50" charset="-128"/>
                <a:ea typeface="メイリオ" pitchFamily="50" charset="-128"/>
                <a:cs typeface="メイリオ" pitchFamily="50" charset="-128"/>
              </a:rPr>
              <a:t>機能</a:t>
            </a:r>
            <a:endParaRPr lang="en-US" altLang="ja-JP" sz="1600" b="1" dirty="0">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無線</a:t>
            </a:r>
            <a:r>
              <a:rPr lang="ja-JP" altLang="en-US" sz="1400" dirty="0" smtClean="0">
                <a:solidFill>
                  <a:prstClr val="black"/>
                </a:solidFill>
                <a:latin typeface="メイリオ" pitchFamily="50" charset="-128"/>
                <a:ea typeface="メイリオ" pitchFamily="50" charset="-128"/>
                <a:cs typeface="メイリオ" pitchFamily="50" charset="-128"/>
              </a:rPr>
              <a:t>アクセスポイントへ接続</a:t>
            </a:r>
            <a:r>
              <a:rPr lang="ja-JP" altLang="en-US" sz="1400" dirty="0">
                <a:solidFill>
                  <a:prstClr val="black"/>
                </a:solidFill>
                <a:latin typeface="メイリオ" pitchFamily="50" charset="-128"/>
                <a:ea typeface="メイリオ" pitchFamily="50" charset="-128"/>
                <a:cs typeface="メイリオ" pitchFamily="50" charset="-128"/>
              </a:rPr>
              <a:t>時に</a:t>
            </a:r>
            <a:r>
              <a:rPr lang="ja-JP" altLang="en-US" sz="1400" dirty="0" smtClean="0">
                <a:solidFill>
                  <a:prstClr val="black"/>
                </a:solidFill>
                <a:latin typeface="メイリオ" pitchFamily="50" charset="-128"/>
                <a:ea typeface="メイリオ" pitchFamily="50" charset="-128"/>
                <a:cs typeface="メイリオ" pitchFamily="50" charset="-128"/>
              </a:rPr>
              <a:t>、　　　　　　　　クラウドへ機器</a:t>
            </a:r>
            <a:r>
              <a:rPr lang="ja-JP" altLang="en-US" sz="1400" dirty="0">
                <a:solidFill>
                  <a:prstClr val="black"/>
                </a:solidFill>
                <a:latin typeface="メイリオ" pitchFamily="50" charset="-128"/>
                <a:ea typeface="メイリオ" pitchFamily="50" charset="-128"/>
                <a:cs typeface="メイリオ" pitchFamily="50" charset="-128"/>
              </a:rPr>
              <a:t>を自動</a:t>
            </a:r>
            <a:r>
              <a:rPr lang="ja-JP" altLang="en-US" sz="1400" dirty="0" smtClean="0">
                <a:solidFill>
                  <a:prstClr val="black"/>
                </a:solidFill>
                <a:latin typeface="メイリオ" pitchFamily="50" charset="-128"/>
                <a:ea typeface="メイリオ" pitchFamily="50" charset="-128"/>
                <a:cs typeface="メイリオ" pitchFamily="50" charset="-128"/>
              </a:rPr>
              <a:t>登録</a:t>
            </a:r>
            <a:endParaRPr lang="ja-JP" altLang="en-US"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重量の値の自動収集と残量計算</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smtClean="0">
                <a:solidFill>
                  <a:prstClr val="black"/>
                </a:solidFill>
                <a:latin typeface="メイリオ" pitchFamily="50" charset="-128"/>
                <a:ea typeface="メイリオ" pitchFamily="50" charset="-128"/>
                <a:cs typeface="メイリオ" pitchFamily="50" charset="-128"/>
              </a:rPr>
              <a:t>機器制御</a:t>
            </a:r>
            <a:endParaRPr lang="en-US" altLang="ja-JP" sz="1400" dirty="0" smtClean="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endParaRPr lang="en-US" altLang="ja-JP" sz="1400" dirty="0">
              <a:solidFill>
                <a:prstClr val="black"/>
              </a:solidFill>
              <a:latin typeface="メイリオ" pitchFamily="50" charset="-128"/>
              <a:ea typeface="メイリオ" pitchFamily="50" charset="-128"/>
              <a:cs typeface="メイリオ" pitchFamily="50" charset="-128"/>
            </a:endParaRPr>
          </a:p>
          <a:p>
            <a:pPr defTabSz="914227" fontAlgn="auto">
              <a:lnSpc>
                <a:spcPct val="95000"/>
              </a:lnSpc>
              <a:spcBef>
                <a:spcPts val="0"/>
              </a:spcBef>
              <a:spcAft>
                <a:spcPts val="0"/>
              </a:spcAft>
            </a:pPr>
            <a:r>
              <a:rPr lang="ja-JP" altLang="en-US" sz="1400" b="1" dirty="0">
                <a:latin typeface="メイリオ" pitchFamily="50" charset="-128"/>
                <a:ea typeface="メイリオ" pitchFamily="50" charset="-128"/>
                <a:cs typeface="メイリオ" pitchFamily="50" charset="-128"/>
              </a:rPr>
              <a:t>スペック</a:t>
            </a:r>
            <a:endParaRPr lang="en-US" altLang="ja-JP" sz="1400" b="1" dirty="0">
              <a:latin typeface="メイリオ" pitchFamily="50" charset="-128"/>
              <a:ea typeface="メイリオ" pitchFamily="50" charset="-128"/>
              <a:cs typeface="メイリオ" pitchFamily="50" charset="-128"/>
            </a:endParaRPr>
          </a:p>
          <a:p>
            <a:pPr defTabSz="914227" fontAlgn="auto">
              <a:lnSpc>
                <a:spcPct val="95000"/>
              </a:lnSpc>
              <a:spcBef>
                <a:spcPts val="0"/>
              </a:spcBef>
              <a:spcAft>
                <a:spcPts val="0"/>
              </a:spcAft>
            </a:pPr>
            <a:r>
              <a:rPr lang="ja-JP" altLang="en-US" sz="1400" b="1" dirty="0">
                <a:solidFill>
                  <a:prstClr val="black"/>
                </a:solidFill>
                <a:latin typeface="メイリオ" pitchFamily="50" charset="-128"/>
                <a:ea typeface="メイリオ" pitchFamily="50" charset="-128"/>
                <a:cs typeface="メイリオ" pitchFamily="50" charset="-128"/>
              </a:rPr>
              <a:t>　・</a:t>
            </a:r>
            <a:r>
              <a:rPr lang="en-US" altLang="ja-JP" sz="1400" dirty="0">
                <a:solidFill>
                  <a:prstClr val="black"/>
                </a:solidFill>
                <a:latin typeface="メイリオ" pitchFamily="50" charset="-128"/>
                <a:ea typeface="メイリオ" pitchFamily="50" charset="-128"/>
                <a:cs typeface="メイリオ" pitchFamily="50" charset="-128"/>
              </a:rPr>
              <a:t>MPU</a:t>
            </a:r>
            <a:r>
              <a:rPr lang="ja-JP" altLang="en-US" sz="1400" dirty="0">
                <a:solidFill>
                  <a:prstClr val="black"/>
                </a:solidFill>
                <a:latin typeface="メイリオ" pitchFamily="50" charset="-128"/>
                <a:ea typeface="メイリオ" pitchFamily="50" charset="-128"/>
                <a:cs typeface="メイリオ" pitchFamily="50" charset="-128"/>
              </a:rPr>
              <a:t>、シリアルフラッシュ</a:t>
            </a:r>
            <a:r>
              <a:rPr lang="en-US" altLang="ja-JP" sz="1400" dirty="0">
                <a:solidFill>
                  <a:prstClr val="black"/>
                </a:solidFill>
                <a:latin typeface="メイリオ" pitchFamily="50" charset="-128"/>
                <a:ea typeface="メイリオ" pitchFamily="50" charset="-128"/>
                <a:cs typeface="メイリオ" pitchFamily="50" charset="-128"/>
              </a:rPr>
              <a:t>ROM</a:t>
            </a:r>
            <a:r>
              <a:rPr lang="ja-JP" altLang="en-US" sz="1400" dirty="0">
                <a:solidFill>
                  <a:prstClr val="black"/>
                </a:solidFill>
                <a:latin typeface="メイリオ" pitchFamily="50" charset="-128"/>
                <a:ea typeface="メイリオ" pitchFamily="50" charset="-128"/>
                <a:cs typeface="メイリオ" pitchFamily="50" charset="-128"/>
              </a:rPr>
              <a:t>、</a:t>
            </a:r>
            <a:r>
              <a:rPr lang="en-US" altLang="ja-JP" sz="1400" dirty="0">
                <a:solidFill>
                  <a:prstClr val="black"/>
                </a:solidFill>
                <a:latin typeface="メイリオ" pitchFamily="50" charset="-128"/>
                <a:ea typeface="メイリオ" pitchFamily="50" charset="-128"/>
                <a:cs typeface="メイリオ" pitchFamily="50" charset="-128"/>
              </a:rPr>
              <a:t>DC/DC</a:t>
            </a:r>
            <a:r>
              <a:rPr lang="ja-JP" altLang="en-US" sz="1400" dirty="0">
                <a:solidFill>
                  <a:prstClr val="black"/>
                </a:solidFill>
                <a:latin typeface="メイリオ" pitchFamily="50" charset="-128"/>
                <a:ea typeface="メイリオ" pitchFamily="50" charset="-128"/>
                <a:cs typeface="メイリオ" pitchFamily="50" charset="-128"/>
              </a:rPr>
              <a:t>を搭載</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fontAlgn="auto">
              <a:lnSpc>
                <a:spcPct val="95000"/>
              </a:lnSpc>
              <a:spcBef>
                <a:spcPts val="0"/>
              </a:spcBef>
              <a:spcAft>
                <a:spcPts val="0"/>
              </a:spcAft>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無線</a:t>
            </a:r>
            <a:r>
              <a:rPr lang="en-US" altLang="ja-JP" sz="1400" dirty="0">
                <a:solidFill>
                  <a:prstClr val="black"/>
                </a:solidFill>
                <a:latin typeface="メイリオ" pitchFamily="50" charset="-128"/>
                <a:ea typeface="メイリオ" pitchFamily="50" charset="-128"/>
                <a:cs typeface="メイリオ" pitchFamily="50" charset="-128"/>
              </a:rPr>
              <a:t>LAN</a:t>
            </a:r>
            <a:r>
              <a:rPr lang="ja-JP" altLang="en-US" sz="1400" dirty="0">
                <a:solidFill>
                  <a:prstClr val="black"/>
                </a:solidFill>
                <a:latin typeface="メイリオ" pitchFamily="50" charset="-128"/>
                <a:ea typeface="メイリオ" pitchFamily="50" charset="-128"/>
                <a:cs typeface="メイリオ" pitchFamily="50" charset="-128"/>
              </a:rPr>
              <a:t>モジュールを搭載</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ja-JP" altLang="en-US" sz="1400" dirty="0">
                <a:solidFill>
                  <a:prstClr val="black"/>
                </a:solidFill>
                <a:latin typeface="メイリオ" pitchFamily="50" charset="-128"/>
                <a:ea typeface="メイリオ" pitchFamily="50" charset="-128"/>
                <a:cs typeface="メイリオ" pitchFamily="50" charset="-128"/>
              </a:rPr>
              <a:t>ひずみゲージ内蔵</a:t>
            </a:r>
            <a:endParaRPr lang="en-US" altLang="ja-JP" sz="1400" dirty="0">
              <a:solidFill>
                <a:prstClr val="black"/>
              </a:solidFill>
              <a:latin typeface="メイリオ" pitchFamily="50" charset="-128"/>
              <a:ea typeface="メイリオ" pitchFamily="50" charset="-128"/>
              <a:cs typeface="メイリオ" pitchFamily="50" charset="-128"/>
            </a:endParaRPr>
          </a:p>
          <a:p>
            <a:pPr marL="363538" indent="-171450" defTabSz="914227">
              <a:lnSpc>
                <a:spcPct val="95000"/>
              </a:lnSpc>
              <a:buFont typeface="Arial" panose="020B0604020202020204" pitchFamily="34" charset="0"/>
              <a:buChar char="•"/>
            </a:pPr>
            <a:r>
              <a:rPr lang="en-US" altLang="ja-JP" sz="1400" dirty="0">
                <a:solidFill>
                  <a:prstClr val="black"/>
                </a:solidFill>
                <a:latin typeface="メイリオ" pitchFamily="50" charset="-128"/>
                <a:ea typeface="メイリオ" pitchFamily="50" charset="-128"/>
                <a:cs typeface="メイリオ" pitchFamily="50" charset="-128"/>
              </a:rPr>
              <a:t>TELEC</a:t>
            </a:r>
            <a:r>
              <a:rPr lang="ja-JP" altLang="en-US" sz="1400" dirty="0">
                <a:solidFill>
                  <a:prstClr val="black"/>
                </a:solidFill>
                <a:latin typeface="メイリオ" pitchFamily="50" charset="-128"/>
                <a:ea typeface="メイリオ" pitchFamily="50" charset="-128"/>
                <a:cs typeface="メイリオ" pitchFamily="50" charset="-128"/>
              </a:rPr>
              <a:t>認証</a:t>
            </a:r>
            <a:r>
              <a:rPr lang="ja-JP" altLang="en-US" sz="1400" dirty="0" smtClean="0">
                <a:solidFill>
                  <a:prstClr val="black"/>
                </a:solidFill>
                <a:latin typeface="メイリオ" pitchFamily="50" charset="-128"/>
                <a:ea typeface="メイリオ" pitchFamily="50" charset="-128"/>
                <a:cs typeface="メイリオ" pitchFamily="50" charset="-128"/>
              </a:rPr>
              <a:t>取得済</a:t>
            </a:r>
            <a:endParaRPr lang="en-US" altLang="ja-JP" sz="1400" dirty="0">
              <a:solidFill>
                <a:prstClr val="black"/>
              </a:solidFill>
              <a:latin typeface="メイリオ" pitchFamily="50" charset="-128"/>
              <a:ea typeface="メイリオ" pitchFamily="50" charset="-128"/>
              <a:cs typeface="メイリオ" pitchFamily="50" charset="-128"/>
            </a:endParaRPr>
          </a:p>
        </p:txBody>
      </p:sp>
      <p:sp>
        <p:nvSpPr>
          <p:cNvPr id="39" name="正方形/長方形 38"/>
          <p:cNvSpPr/>
          <p:nvPr/>
        </p:nvSpPr>
        <p:spPr>
          <a:xfrm>
            <a:off x="0" y="1458882"/>
            <a:ext cx="6606514" cy="50192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13"/>
          <p:cNvSpPr>
            <a:spLocks noChangeArrowheads="1"/>
          </p:cNvSpPr>
          <p:nvPr/>
        </p:nvSpPr>
        <p:spPr bwMode="auto">
          <a:xfrm>
            <a:off x="691571" y="5946204"/>
            <a:ext cx="5223372" cy="504369"/>
          </a:xfrm>
          <a:prstGeom prst="rect">
            <a:avLst/>
          </a:prstGeom>
          <a:noFill/>
          <a:ln w="9525">
            <a:noFill/>
            <a:miter lim="800000"/>
            <a:headEnd/>
            <a:tailEnd/>
          </a:ln>
        </p:spPr>
        <p:txBody>
          <a:bodyPr wrap="square">
            <a:spAutoFit/>
          </a:bodyPr>
          <a:lstStyle/>
          <a:p>
            <a:pPr algn="ctr" defTabSz="914227" fontAlgn="auto">
              <a:lnSpc>
                <a:spcPct val="95000"/>
              </a:lnSpc>
              <a:spcBef>
                <a:spcPts val="0"/>
              </a:spcBef>
              <a:spcAft>
                <a:spcPts val="0"/>
              </a:spcAft>
            </a:pPr>
            <a:r>
              <a:rPr lang="ja-JP" altLang="en-US" sz="1400" b="1" dirty="0" smtClean="0">
                <a:latin typeface="メイリオ" pitchFamily="50" charset="-128"/>
                <a:ea typeface="メイリオ" pitchFamily="50" charset="-128"/>
                <a:cs typeface="メイリオ" pitchFamily="50" charset="-128"/>
              </a:rPr>
              <a:t>既存のキッチン収納に「ちょい足し」できる</a:t>
            </a:r>
            <a:endParaRPr lang="en-US" altLang="ja-JP" sz="1400" b="1" dirty="0" smtClean="0">
              <a:latin typeface="メイリオ" pitchFamily="50" charset="-128"/>
              <a:ea typeface="メイリオ" pitchFamily="50" charset="-128"/>
              <a:cs typeface="メイリオ" pitchFamily="50" charset="-128"/>
            </a:endParaRPr>
          </a:p>
          <a:p>
            <a:pPr algn="ctr" defTabSz="914227" fontAlgn="auto">
              <a:lnSpc>
                <a:spcPct val="95000"/>
              </a:lnSpc>
              <a:spcBef>
                <a:spcPts val="0"/>
              </a:spcBef>
              <a:spcAft>
                <a:spcPts val="0"/>
              </a:spcAft>
            </a:pPr>
            <a:r>
              <a:rPr lang="ja-JP" altLang="en-US" sz="1400" b="1" dirty="0" smtClean="0">
                <a:latin typeface="メイリオ" pitchFamily="50" charset="-128"/>
                <a:ea typeface="メイリオ" pitchFamily="50" charset="-128"/>
                <a:cs typeface="メイリオ" pitchFamily="50" charset="-128"/>
              </a:rPr>
              <a:t>コースター程度のサイズする</a:t>
            </a:r>
            <a:endParaRPr lang="en-US" altLang="ja-JP" sz="1400" dirty="0" smtClean="0">
              <a:solidFill>
                <a:prstClr val="black"/>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79752601"/>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2024</TotalTime>
  <Words>970</Words>
  <Application>Microsoft Macintosh PowerPoint</Application>
  <PresentationFormat>ワイド画面</PresentationFormat>
  <Paragraphs>229</Paragraphs>
  <Slides>16</Slides>
  <Notes>10</Notes>
  <HiddenSlides>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16</vt:i4>
      </vt:variant>
    </vt:vector>
  </HeadingPairs>
  <TitlesOfParts>
    <vt:vector size="22" baseType="lpstr">
      <vt:lpstr>HGMaruGothicMPRO</vt:lpstr>
      <vt:lpstr>Yu Gothic</vt:lpstr>
      <vt:lpstr>Yu Gothic Light</vt:lpstr>
      <vt:lpstr>メイリオ</vt:lpstr>
      <vt:lpstr>Arial</vt:lpstr>
      <vt:lpstr>ホワイト</vt:lpstr>
      <vt:lpstr>PowerPoint プレゼンテーション</vt:lpstr>
      <vt:lpstr>PowerPoint プレゼンテーション</vt:lpstr>
      <vt:lpstr>サービスコンセプト</vt:lpstr>
      <vt:lpstr>PowerPoint プレゼンテーション</vt:lpstr>
      <vt:lpstr>PowerPoint プレゼンテーション</vt:lpstr>
      <vt:lpstr>各サービスの役割</vt:lpstr>
      <vt:lpstr>PowerPoint プレゼンテーション</vt:lpstr>
      <vt:lpstr>PowerPoint プレゼンテーション</vt:lpstr>
      <vt:lpstr>PowerPoint プレゼンテーション</vt:lpstr>
      <vt:lpstr>PowerPoint プレゼンテーション</vt:lpstr>
      <vt:lpstr>アジェンダ</vt:lpstr>
      <vt:lpstr>IoTストック管理事業で稼ぐための方向性</vt:lpstr>
      <vt:lpstr>IoTストック管理事業で稼ぐための方向性</vt:lpstr>
      <vt:lpstr>PowerPoint プレゼンテーション</vt:lpstr>
      <vt:lpstr>提供価値（競合ソリューションとの対比）</vt:lpstr>
      <vt:lpstr>サービス機能</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松村悠</dc:creator>
  <cp:lastModifiedBy>松村悠</cp:lastModifiedBy>
  <cp:revision>110</cp:revision>
  <cp:lastPrinted>2017-01-14T05:34:13Z</cp:lastPrinted>
  <dcterms:created xsi:type="dcterms:W3CDTF">2017-01-07T06:45:49Z</dcterms:created>
  <dcterms:modified xsi:type="dcterms:W3CDTF">2017-01-31T10:48:37Z</dcterms:modified>
</cp:coreProperties>
</file>